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49187B2B" w14:textId="7F1ED8DC" w:rsidR="00D077E9" w:rsidRDefault="00D077E9" w:rsidP="00D70D02"/>
    <w:tbl>
      <w:tblPr>
        <w:tblpPr w:leftFromText="180" w:rightFromText="180" w:vertAnchor="text" w:horzAnchor="page" w:tblpX="1351" w:tblpY="-37"/>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0" w:type="dxa"/>
          <w:right w:w="0" w:type="dxa"/>
        </w:tblCellMar>
        <w:tblLook w:val="0000" w:firstRow="0" w:lastRow="0" w:firstColumn="0" w:lastColumn="0" w:noHBand="0" w:noVBand="0"/>
      </w:tblPr>
      <w:tblGrid>
        <w:gridCol w:w="5122"/>
      </w:tblGrid>
      <w:tr w:rsidR="00D077E9" w14:paraId="1B8C175D" w14:textId="77777777" w:rsidTr="002A72DC">
        <w:trPr>
          <w:trHeight w:val="1850"/>
        </w:trPr>
        <w:tc>
          <w:tcPr>
            <w:tcW w:w="4111" w:type="dxa"/>
            <w:tcBorders>
              <w:top w:val="nil"/>
              <w:left w:val="nil"/>
              <w:bottom w:val="nil"/>
              <w:right w:val="nil"/>
            </w:tcBorders>
          </w:tcPr>
          <w:p w14:paraId="4B39F3B7" w14:textId="7F5A9AA0" w:rsidR="00D077E9" w:rsidRDefault="00D077E9" w:rsidP="002A72DC">
            <w:pPr>
              <w:jc w:val="right"/>
            </w:pPr>
          </w:p>
          <w:p w14:paraId="09479E2F" w14:textId="247FAE55" w:rsidR="00D077E9" w:rsidRDefault="002A72DC" w:rsidP="002A72DC">
            <w:r>
              <w:rPr>
                <w:noProof/>
                <w:lang w:val="en-US" w:eastAsia="zh-CN"/>
              </w:rPr>
              <mc:AlternateContent>
                <mc:Choice Requires="wps">
                  <w:drawing>
                    <wp:anchor distT="0" distB="0" distL="114300" distR="114300" simplePos="0" relativeHeight="251658243" behindDoc="1" locked="0" layoutInCell="1" allowOverlap="1" wp14:anchorId="1F225A27" wp14:editId="7943107E">
                      <wp:simplePos x="0" y="0"/>
                      <wp:positionH relativeFrom="column">
                        <wp:posOffset>-104776</wp:posOffset>
                      </wp:positionH>
                      <wp:positionV relativeFrom="page">
                        <wp:posOffset>713105</wp:posOffset>
                      </wp:positionV>
                      <wp:extent cx="3743325" cy="6880861"/>
                      <wp:effectExtent l="0" t="0" r="9525" b="0"/>
                      <wp:wrapNone/>
                      <wp:docPr id="3" name="Rectangle 3" descr="rectangle blanc pour le texte sur la couverture"/>
                      <wp:cNvGraphicFramePr/>
                      <a:graphic xmlns:a="http://schemas.openxmlformats.org/drawingml/2006/main">
                        <a:graphicData uri="http://schemas.microsoft.com/office/word/2010/wordprocessingShape">
                          <wps:wsp>
                            <wps:cNvSpPr/>
                            <wps:spPr>
                              <a:xfrm>
                                <a:off x="0" y="0"/>
                                <a:ext cx="3743325" cy="6880861"/>
                              </a:xfrm>
                              <a:prstGeom prst="rect">
                                <a:avLst/>
                              </a:prstGeom>
                              <a:solidFill>
                                <a:schemeClr val="accent5"/>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56F96AFC" id="Rectangle 3" o:spid="_x0000_s1026" alt="rectangle blanc pour le texte sur la couverture" style="position:absolute;margin-left:-8.25pt;margin-top:56.15pt;width:294.75pt;height:541.8pt;z-index:-251653120;visibility:visible;mso-wrap-style:square;mso-width-percent:0;mso-height-percent:0;mso-wrap-distance-left:9pt;mso-wrap-distance-top:0;mso-wrap-distance-right:9pt;mso-wrap-distance-bottom:0;mso-position-horizontal:absolute;mso-position-horizontal-relative:text;mso-position-vertical:absolute;mso-position-vertical-relative:page;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0Va9egIAAGMFAAAOAAAAZHJzL2Uyb0RvYy54bWysVE1v2zAMvQ/YfxB0X+2kSZsFdYqgRYcB&#10;RVusHXpWZak2IIsapcTJfv0o+SNZV+wwLAeFEslH8pnkxeWuMWyr0NdgCz45yTlTVkJZ29eCf3+6&#10;+bTgzAdhS2HAqoLvleeXq48fLlq3VFOowJQKGYFYv2xdwasQ3DLLvKxUI/wJOGVJqQEbEeiKr1mJ&#10;oiX0xmTTPD/LWsDSIUjlPb1ed0q+SvhaKxnutfYqMFNwyi2kE9P5Es9sdSGWryhcVcs+DfEPWTSi&#10;thR0hLoWQbAN1n9ANbVE8KDDiYQmA61rqVINVM0kf1PNYyWcSrUQOd6NNPn/Byvvto/uAYmG1vml&#10;JzFWsdPYxH/Kj+0SWfuRLLULTNLj6fns9HQ650yS7myxyBdnk0hndnB36MMXBQ2LQsGRvkYiSWxv&#10;fehMB5MYzYOpy5vamHSJHaCuDLKtoG8npFQ2zPsAv1kaG+0tRM8ONL5kh3qSFPZGRTtjvynN6pIq&#10;mKZkUqu9DTTpVJUoVRd/ntNviD6klopNgBFZU/wRuwcYLI+LGFjq7aOrSp06Oud/S6wrcfRIkcGG&#10;0bmpLeB7ACaMkTv7gaSOmsjSC5T7B2QI3Zx4J29q+nS3wocHgTQYNEI07OGeDm2gLTj0EmcV4M/3&#10;3qM99StpOWtp0Aruf2wEKs7MV0ud/Hkym8XJTJfZ/HxKFzzWvBxr7Ka5AuqHCa0VJ5MY7YMZRI3Q&#10;PNNOWMeopBJWUuyCy4DD5Sp0C4C2ilTrdTKjaXQi3NpHJyN4ZDW25tPuWaDr+zdQ69/BMJRi+aaN&#10;O9voaWG9CaDr1OMHXnu+aZJT4/RbJ66K43uyOuzG1S8AAAD//wMAUEsDBBQABgAIAAAAIQBFygU0&#10;3wAAAAwBAAAPAAAAZHJzL2Rvd25yZXYueG1sTI/BTsMwEETvSPyDtUjcWiet0tIQpwIKRwQEuG9j&#10;N44ar6PYacPfsz3BcXdGM2+K7eQ6cTJDaD0pSOcJCEO11y01Cr4+X2Z3IEJE0th5Mgp+TIBteX1V&#10;YK79mT7MqYqN4BAKOSqwMfa5lKG2xmGY+94Qawc/OIx8Do3UA5453HVykSQr6bAlbrDYmydr6mM1&#10;Oi7BXVhbP32Pr2+Hx+T43Ga790qp25vp4R5ENFP8M8MFn9GhZKa9H0kH0SmYpauMrSykiyUIdmTr&#10;Ja/bXz6bbAOyLOT/EeUvAAAA//8DAFBLAQItABQABgAIAAAAIQC2gziS/gAAAOEBAAATAAAAAAAA&#10;AAAAAAAAAAAAAABbQ29udGVudF9UeXBlc10ueG1sUEsBAi0AFAAGAAgAAAAhADj9If/WAAAAlAEA&#10;AAsAAAAAAAAAAAAAAAAALwEAAF9yZWxzLy5yZWxzUEsBAi0AFAAGAAgAAAAhAMnRVr16AgAAYwUA&#10;AA4AAAAAAAAAAAAAAAAALgIAAGRycy9lMm9Eb2MueG1sUEsBAi0AFAAGAAgAAAAhAEXKBTTfAAAA&#10;DAEAAA8AAAAAAAAAAAAAAAAA1AQAAGRycy9kb3ducmV2LnhtbFBLBQYAAAAABAAEAPMAAADgBQAA&#10;AAA=&#10;" fillcolor="#c1d9cb [3208]" stroked="f" strokeweight="2pt">
                      <w10:wrap anchory="page"/>
                    </v:rect>
                  </w:pict>
                </mc:Fallback>
              </mc:AlternateContent>
            </w:r>
          </w:p>
        </w:tc>
      </w:tr>
      <w:tr w:rsidR="00D077E9" w14:paraId="23A38BD4" w14:textId="77777777" w:rsidTr="002A72DC">
        <w:trPr>
          <w:trHeight w:val="7135"/>
        </w:trPr>
        <w:tc>
          <w:tcPr>
            <w:tcW w:w="4111" w:type="dxa"/>
            <w:tcBorders>
              <w:top w:val="nil"/>
              <w:left w:val="nil"/>
              <w:bottom w:val="nil"/>
              <w:right w:val="nil"/>
            </w:tcBorders>
          </w:tcPr>
          <w:p w14:paraId="68691DA7" w14:textId="0562A06E" w:rsidR="00D077E9" w:rsidRDefault="00AF5F18" w:rsidP="002A72DC">
            <w:pPr>
              <w:rPr>
                <w:noProof/>
              </w:rPr>
            </w:pPr>
            <w:r>
              <w:rPr>
                <w:noProof/>
              </w:rPr>
              <w:drawing>
                <wp:anchor distT="0" distB="0" distL="114300" distR="114300" simplePos="0" relativeHeight="251658241" behindDoc="1" locked="0" layoutInCell="1" allowOverlap="1" wp14:anchorId="23852A8F" wp14:editId="1E8774DF">
                  <wp:simplePos x="0" y="0"/>
                  <wp:positionH relativeFrom="page">
                    <wp:posOffset>-2427468</wp:posOffset>
                  </wp:positionH>
                  <wp:positionV relativeFrom="paragraph">
                    <wp:posOffset>-772298</wp:posOffset>
                  </wp:positionV>
                  <wp:extent cx="10703835" cy="7550150"/>
                  <wp:effectExtent l="0" t="4445" r="0" b="0"/>
                  <wp:wrapNone/>
                  <wp:docPr id="384608660" name="Imag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84608660" name="Image 2"/>
                          <pic:cNvPicPr/>
                        </pic:nvPicPr>
                        <pic:blipFill rotWithShape="1">
                          <a:blip r:embed="rId12" cstate="print">
                            <a:extLst>
                              <a:ext uri="{28A0092B-C50C-407E-A947-70E740481C1C}">
                                <a14:useLocalDpi xmlns:a14="http://schemas.microsoft.com/office/drawing/2010/main" val="0"/>
                              </a:ext>
                            </a:extLst>
                          </a:blip>
                          <a:srcRect l="-58" t="182" r="-270" b="-12"/>
                          <a:stretch>
                            <a:fillRect/>
                          </a:stretch>
                        </pic:blipFill>
                        <pic:spPr bwMode="auto">
                          <a:xfrm rot="16200000">
                            <a:off x="0" y="0"/>
                            <a:ext cx="10749568" cy="7582409"/>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sidR="002A72DC">
              <w:rPr>
                <w:noProof/>
                <w:lang w:val="en-US" w:eastAsia="zh-CN"/>
              </w:rPr>
              <mc:AlternateContent>
                <mc:Choice Requires="wps">
                  <w:drawing>
                    <wp:anchor distT="0" distB="0" distL="114300" distR="114300" simplePos="0" relativeHeight="251658244" behindDoc="0" locked="0" layoutInCell="1" allowOverlap="1" wp14:anchorId="21F0768B" wp14:editId="14BFD0FB">
                      <wp:simplePos x="0" y="0"/>
                      <wp:positionH relativeFrom="margin">
                        <wp:posOffset>-85725</wp:posOffset>
                      </wp:positionH>
                      <wp:positionV relativeFrom="paragraph">
                        <wp:posOffset>1719580</wp:posOffset>
                      </wp:positionV>
                      <wp:extent cx="3009900" cy="685800"/>
                      <wp:effectExtent l="0" t="0" r="0" b="0"/>
                      <wp:wrapNone/>
                      <wp:docPr id="981601808" name="Zone de texte 8"/>
                      <wp:cNvGraphicFramePr/>
                      <a:graphic xmlns:a="http://schemas.openxmlformats.org/drawingml/2006/main">
                        <a:graphicData uri="http://schemas.microsoft.com/office/word/2010/wordprocessingShape">
                          <wps:wsp>
                            <wps:cNvSpPr txBox="1"/>
                            <wps:spPr>
                              <a:xfrm>
                                <a:off x="0" y="0"/>
                                <a:ext cx="3009900" cy="685800"/>
                              </a:xfrm>
                              <a:prstGeom prst="rect">
                                <a:avLst/>
                              </a:prstGeom>
                              <a:noFill/>
                              <a:ln w="6350">
                                <a:noFill/>
                              </a:ln>
                            </wps:spPr>
                            <wps:txbx>
                              <w:txbxContent>
                                <w:p w14:paraId="01EE8FD7" w14:textId="0ABBAB22" w:rsidR="002A72DC" w:rsidRPr="002A72DC" w:rsidRDefault="00FB38FA" w:rsidP="002A72DC">
                                  <w:pPr>
                                    <w:pStyle w:val="Titre"/>
                                    <w:rPr>
                                      <w:rFonts w:ascii="Century Gothic" w:hAnsi="Century Gothic" w:cstheme="minorHAnsi"/>
                                      <w:b w:val="0"/>
                                      <w:bCs w:val="0"/>
                                      <w:color w:val="3F0065"/>
                                      <w:sz w:val="36"/>
                                      <w:szCs w:val="28"/>
                                      <w:lang w:val="fr-CA" w:bidi="fr-FR"/>
                                    </w:rPr>
                                  </w:pPr>
                                  <w:r>
                                    <w:rPr>
                                      <w:rFonts w:ascii="Century Gothic" w:hAnsi="Century Gothic" w:cstheme="minorHAnsi"/>
                                      <w:b w:val="0"/>
                                      <w:bCs w:val="0"/>
                                      <w:color w:val="3F0065"/>
                                      <w:sz w:val="36"/>
                                      <w:szCs w:val="28"/>
                                      <w:lang w:val="fr-CA" w:bidi="fr-FR"/>
                                    </w:rPr>
                                    <w:t>Résultats des sondages Visiteurs</w:t>
                                  </w:r>
                                  <w:r w:rsidR="00BA6B87">
                                    <w:rPr>
                                      <w:rFonts w:ascii="Century Gothic" w:hAnsi="Century Gothic" w:cstheme="minorHAnsi"/>
                                      <w:b w:val="0"/>
                                      <w:bCs w:val="0"/>
                                      <w:color w:val="3F0065"/>
                                      <w:sz w:val="36"/>
                                      <w:szCs w:val="28"/>
                                      <w:lang w:val="fr-CA" w:bidi="fr-FR"/>
                                    </w:rPr>
                                    <w:t>/ participants</w:t>
                                  </w:r>
                                </w:p>
                                <w:p w14:paraId="3810D358" w14:textId="77777777" w:rsidR="002A72DC" w:rsidRDefault="002A72DC" w:rsidP="002A72DC">
                                  <w:pPr>
                                    <w:pStyle w:val="Titre"/>
                                    <w:rPr>
                                      <w:color w:val="3F0065"/>
                                      <w:lang w:val="fr-CA" w:bidi="fr-FR"/>
                                    </w:rPr>
                                  </w:pPr>
                                </w:p>
                                <w:p w14:paraId="78889F33" w14:textId="77777777" w:rsidR="002A72DC" w:rsidRPr="002A72DC" w:rsidRDefault="002A72DC" w:rsidP="002A72DC">
                                  <w:pPr>
                                    <w:pStyle w:val="Sous-titre"/>
                                    <w:rPr>
                                      <w:lang w:val="fr-CA"/>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21F0768B" id="_x0000_t202" coordsize="21600,21600" o:spt="202" path="m,l,21600r21600,l21600,xe">
                      <v:stroke joinstyle="miter"/>
                      <v:path gradientshapeok="t" o:connecttype="rect"/>
                    </v:shapetype>
                    <v:shape id="_x0000_s1026" type="#_x0000_t202" style="position:absolute;margin-left:-6.75pt;margin-top:135.4pt;width:237pt;height:54pt;z-index:251658244;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9jwnFgIAACwEAAAOAAAAZHJzL2Uyb0RvYy54bWysU01v2zAMvQ/ofxB0X+ykSZcYcYq0RYYB&#10;QVsgLXpWZCk2IIuapMTOfv0o2flAt9Owi0yK9CP5HjW/b2tFDsK6CnROh4OUEqE5FJXe5fT9bfV1&#10;SonzTBdMgRY5PQpH7xc3X+aNycQISlCFsARBtMsak9PSe5MlieOlqJkbgBEagxJszTy6dpcUljWI&#10;XqtklKZ3SQO2MBa4cA5vn7ogXUR8KQX3L1I64YnKKfbm42njuQ1nspizbGeZKSvet8H+oYuaVRqL&#10;nqGemGdkb6s/oOqKW3Ag/YBDnYCUFRdxBpxmmH6aZlMyI+IsSI4zZ5rc/4Plz4eNebXEtw/QooCB&#10;kMa4zOFlmKeVtg5f7JRgHCk8nmkTrSccL2/TdDZLMcQxdjedTNFGmOTyt7HOfxdQk2Dk1KIskS12&#10;WDvfpZ5SQjENq0qpKI3SpEHQ20kafzhHEFxprHHpNVi+3bb9AFsojjiXhU5yZ/iqwuJr5vwrs6gx&#10;9ot761/wkAqwCPQWJSXYX3+7D/lIPUYpaXBncup+7pkVlKgfGkWZDcfjsGTRGU++jdCx15HtdUTv&#10;60fAtRziCzE8miHfq5MpLdQfuN7LUBVDTHOsnVN/Mh99t8n4PLhYLmMSrpVhfq03hgfoQGeg9q39&#10;YNb0/HtU7hlO28WyTzJ0uZ0Qy70HWUWNAsEdqz3vuJJR5f75hJ2/9mPW5ZEvfgMAAP//AwBQSwME&#10;FAAGAAgAAAAhAC8mLULjAAAACwEAAA8AAABkcnMvZG93bnJldi54bWxMj01PwkAQhu8m/ofNmHiD&#10;XYpAU7olpAkxMXoAuXjbdoe2YT9qd4Hqr3c86XFmnrzzvPlmtIZdcQiddxJmUwEMXe115xoJx/fd&#10;JAUWonJaGe9QwhcG2BT3d7nKtL+5PV4PsWEU4kKmJLQx9hnnoW7RqjD1PTq6nfxgVaRxaLge1I3C&#10;reGJEEtuVefoQ6t6LFusz4eLlfBS7t7Uvkps+m3K59fTtv88fiykfHwYt2tgEcf4B8OvPqlDQU6V&#10;vzgdmJEwmc0XhEpIVoI6EPG0FLSpJMxXaQq8yPn/DsUPAAAA//8DAFBLAQItABQABgAIAAAAIQC2&#10;gziS/gAAAOEBAAATAAAAAAAAAAAAAAAAAAAAAABbQ29udGVudF9UeXBlc10ueG1sUEsBAi0AFAAG&#10;AAgAAAAhADj9If/WAAAAlAEAAAsAAAAAAAAAAAAAAAAALwEAAF9yZWxzLy5yZWxzUEsBAi0AFAAG&#10;AAgAAAAhAIf2PCcWAgAALAQAAA4AAAAAAAAAAAAAAAAALgIAAGRycy9lMm9Eb2MueG1sUEsBAi0A&#10;FAAGAAgAAAAhAC8mLULjAAAACwEAAA8AAAAAAAAAAAAAAAAAcAQAAGRycy9kb3ducmV2LnhtbFBL&#10;BQYAAAAABAAEAPMAAACABQAAAAA=&#10;" filled="f" stroked="f" strokeweight=".5pt">
                      <v:textbox>
                        <w:txbxContent>
                          <w:p w14:paraId="01EE8FD7" w14:textId="0ABBAB22" w:rsidR="002A72DC" w:rsidRPr="002A72DC" w:rsidRDefault="00FB38FA" w:rsidP="002A72DC">
                            <w:pPr>
                              <w:pStyle w:val="Titre"/>
                              <w:rPr>
                                <w:rFonts w:ascii="Century Gothic" w:hAnsi="Century Gothic" w:cstheme="minorHAnsi"/>
                                <w:b w:val="0"/>
                                <w:bCs w:val="0"/>
                                <w:color w:val="3F0065"/>
                                <w:sz w:val="36"/>
                                <w:szCs w:val="28"/>
                                <w:lang w:val="fr-CA" w:bidi="fr-FR"/>
                              </w:rPr>
                            </w:pPr>
                            <w:r>
                              <w:rPr>
                                <w:rFonts w:ascii="Century Gothic" w:hAnsi="Century Gothic" w:cstheme="minorHAnsi"/>
                                <w:b w:val="0"/>
                                <w:bCs w:val="0"/>
                                <w:color w:val="3F0065"/>
                                <w:sz w:val="36"/>
                                <w:szCs w:val="28"/>
                                <w:lang w:val="fr-CA" w:bidi="fr-FR"/>
                              </w:rPr>
                              <w:t>Résultats des sondages Visiteurs</w:t>
                            </w:r>
                            <w:r w:rsidR="00BA6B87">
                              <w:rPr>
                                <w:rFonts w:ascii="Century Gothic" w:hAnsi="Century Gothic" w:cstheme="minorHAnsi"/>
                                <w:b w:val="0"/>
                                <w:bCs w:val="0"/>
                                <w:color w:val="3F0065"/>
                                <w:sz w:val="36"/>
                                <w:szCs w:val="28"/>
                                <w:lang w:val="fr-CA" w:bidi="fr-FR"/>
                              </w:rPr>
                              <w:t>/ participants</w:t>
                            </w:r>
                          </w:p>
                          <w:p w14:paraId="3810D358" w14:textId="77777777" w:rsidR="002A72DC" w:rsidRDefault="002A72DC" w:rsidP="002A72DC">
                            <w:pPr>
                              <w:pStyle w:val="Titre"/>
                              <w:rPr>
                                <w:color w:val="3F0065"/>
                                <w:lang w:val="fr-CA" w:bidi="fr-FR"/>
                              </w:rPr>
                            </w:pPr>
                          </w:p>
                          <w:p w14:paraId="78889F33" w14:textId="77777777" w:rsidR="002A72DC" w:rsidRPr="002A72DC" w:rsidRDefault="002A72DC" w:rsidP="002A72DC">
                            <w:pPr>
                              <w:pStyle w:val="Sous-titre"/>
                              <w:rPr>
                                <w:lang w:val="fr-CA"/>
                              </w:rPr>
                            </w:pPr>
                          </w:p>
                        </w:txbxContent>
                      </v:textbox>
                      <w10:wrap anchorx="margin"/>
                    </v:shape>
                  </w:pict>
                </mc:Fallback>
              </mc:AlternateContent>
            </w:r>
            <w:r w:rsidR="002A72DC">
              <w:rPr>
                <w:noProof/>
                <w:lang w:val="en-US" w:eastAsia="zh-CN"/>
              </w:rPr>
              <mc:AlternateContent>
                <mc:Choice Requires="wps">
                  <w:drawing>
                    <wp:inline distT="0" distB="0" distL="0" distR="0" wp14:anchorId="06D1139A" wp14:editId="6A79389E">
                      <wp:extent cx="3252470" cy="1828800"/>
                      <wp:effectExtent l="0" t="0" r="0" b="0"/>
                      <wp:docPr id="8" name="Zone de texte 8"/>
                      <wp:cNvGraphicFramePr/>
                      <a:graphic xmlns:a="http://schemas.openxmlformats.org/drawingml/2006/main">
                        <a:graphicData uri="http://schemas.microsoft.com/office/word/2010/wordprocessingShape">
                          <wps:wsp>
                            <wps:cNvSpPr txBox="1"/>
                            <wps:spPr>
                              <a:xfrm>
                                <a:off x="0" y="0"/>
                                <a:ext cx="3252470" cy="1828800"/>
                              </a:xfrm>
                              <a:prstGeom prst="rect">
                                <a:avLst/>
                              </a:prstGeom>
                              <a:noFill/>
                              <a:ln w="6350">
                                <a:noFill/>
                              </a:ln>
                            </wps:spPr>
                            <wps:txbx>
                              <w:txbxContent>
                                <w:p w14:paraId="131E1994" w14:textId="77777777" w:rsidR="002A72DC" w:rsidRDefault="002A72DC" w:rsidP="002A72DC">
                                  <w:pPr>
                                    <w:pStyle w:val="Titre"/>
                                    <w:rPr>
                                      <w:color w:val="3F0065"/>
                                      <w:lang w:val="fr-CA" w:bidi="fr-FR"/>
                                    </w:rPr>
                                  </w:pPr>
                                  <w:r w:rsidRPr="002A72DC">
                                    <w:rPr>
                                      <w:color w:val="3F0065"/>
                                      <w:lang w:val="fr-CA" w:bidi="fr-FR"/>
                                    </w:rPr>
                                    <w:t>27</w:t>
                                  </w:r>
                                  <w:r w:rsidRPr="002A72DC">
                                    <w:rPr>
                                      <w:color w:val="3F0065"/>
                                      <w:vertAlign w:val="superscript"/>
                                      <w:lang w:val="fr-CA" w:bidi="fr-FR"/>
                                    </w:rPr>
                                    <w:t>e</w:t>
                                  </w:r>
                                  <w:r w:rsidRPr="002A72DC">
                                    <w:rPr>
                                      <w:color w:val="3F0065"/>
                                      <w:lang w:val="fr-CA" w:bidi="fr-FR"/>
                                    </w:rPr>
                                    <w:t xml:space="preserve"> Salon du patrimoine de l’Outaouais</w:t>
                                  </w:r>
                                </w:p>
                                <w:p w14:paraId="6236B6A2" w14:textId="77777777" w:rsidR="002A72DC" w:rsidRDefault="002A72DC" w:rsidP="002A72DC">
                                  <w:pPr>
                                    <w:pStyle w:val="Titre"/>
                                    <w:rPr>
                                      <w:color w:val="3F0065"/>
                                      <w:lang w:val="fr-CA" w:bidi="fr-FR"/>
                                    </w:rPr>
                                  </w:pPr>
                                </w:p>
                                <w:p w14:paraId="57D1B74E" w14:textId="77777777" w:rsidR="002A72DC" w:rsidRPr="002A72DC" w:rsidRDefault="002A72DC" w:rsidP="002A72DC">
                                  <w:pPr>
                                    <w:pStyle w:val="Sous-titre"/>
                                    <w:rPr>
                                      <w:lang w:val="fr-CA"/>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inline>
                  </w:drawing>
                </mc:Choice>
                <mc:Fallback>
                  <w:pict>
                    <v:shape w14:anchorId="06D1139A" id="Zone de texte 8" o:spid="_x0000_s1027" type="#_x0000_t202" style="width:256.1pt;height:2in;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exFGgIAADQEAAAOAAAAZHJzL2Uyb0RvYy54bWysU9tuGyEQfa/Uf0C813uJnTgrryM3katK&#10;VhLJqfKMWfCuxDIUsHfdr+/A+qa0T1VfYGCGuZxzmD30rSJ7YV0DuqTZKKVEaA5Vo7cl/fG2/DKl&#10;xHmmK6ZAi5IehKMP88+fZp0pRA41qEpYgkm0KzpT0tp7UySJ47VomRuBERqdEmzLPB7tNqks6zB7&#10;q5I8TW+TDmxlLHDhHN4+DU46j/mlFNy/SOmEJ6qk2JuPq43rJqzJfMaKrWWmbvixDfYPXbSs0Vj0&#10;nOqJeUZ2tvkjVdtwCw6kH3FoE5Cy4SLOgNNk6Ydp1jUzIs6C4Dhzhsn9v7T8eb82r5b4/iv0SGAA&#10;pDOucHgZ5umlbcOOnRL0I4SHM2yi94Tj5U0+ycd36OLoy6b5dJpGYJPLc2Od/yagJcEoqUVeIlxs&#10;v3IeS2LoKSRU07BslIrcKE26kt7eTNL44OzBF0rjw0uzwfL9pidNdTXIBqoDzmdhoN4ZvmywhxVz&#10;/pVZ5Br7Rv36F1ykAqwFR4uSGuyvv92HeKQAvZR0qJ2Sup87ZgUl6rtGcu6z8TiILR7Gk7scD/ba&#10;s7n26F37CCjPDH+K4dEM8V6dTGmhfUeZL0JVdDHNsXZJ/cl89IOi8ZtwsVjEIJSXYX6l14aH1AHV&#10;gPBb/86sOdLgkcFnOKmMFR/YGGIHPhY7D7KJVAWcB1SP8KM0I4PHbxS0f32OUZfPPv8NAAD//wMA&#10;UEsDBBQABgAIAAAAIQCTYZqa3QAAAAUBAAAPAAAAZHJzL2Rvd25yZXYueG1sTI9BS8NAEIXvgv9h&#10;GcGb3XShEmI2pQSKIHpo7cXbJDtNgruzMbtto7/e1YteBh7v8d435Xp2VpxpCoNnDctFBoK49Wbg&#10;TsPhdXuXgwgR2aD1TBo+KcC6ur4qsTD+wjs672MnUgmHAjX0MY6FlKHtyWFY+JE4eUc/OYxJTp00&#10;E15SubNSZdm9dDhwWuhxpLqn9n1/chqe6u0L7hrl8i9bPz4fN+PH4W2l9e3NvHkAEWmOf2H4wU/o&#10;UCWmxp/YBGE1pEfi703eaqkUiEaDyvMMZFXK//TVNwAAAP//AwBQSwECLQAUAAYACAAAACEAtoM4&#10;kv4AAADhAQAAEwAAAAAAAAAAAAAAAAAAAAAAW0NvbnRlbnRfVHlwZXNdLnhtbFBLAQItABQABgAI&#10;AAAAIQA4/SH/1gAAAJQBAAALAAAAAAAAAAAAAAAAAC8BAABfcmVscy8ucmVsc1BLAQItABQABgAI&#10;AAAAIQB/QexFGgIAADQEAAAOAAAAAAAAAAAAAAAAAC4CAABkcnMvZTJvRG9jLnhtbFBLAQItABQA&#10;BgAIAAAAIQCTYZqa3QAAAAUBAAAPAAAAAAAAAAAAAAAAAHQEAABkcnMvZG93bnJldi54bWxQSwUG&#10;AAAAAAQABADzAAAAfgUAAAAA&#10;" filled="f" stroked="f" strokeweight=".5pt">
                      <v:textbox>
                        <w:txbxContent>
                          <w:p w14:paraId="131E1994" w14:textId="77777777" w:rsidR="002A72DC" w:rsidRDefault="002A72DC" w:rsidP="002A72DC">
                            <w:pPr>
                              <w:pStyle w:val="Titre"/>
                              <w:rPr>
                                <w:color w:val="3F0065"/>
                                <w:lang w:val="fr-CA" w:bidi="fr-FR"/>
                              </w:rPr>
                            </w:pPr>
                            <w:r w:rsidRPr="002A72DC">
                              <w:rPr>
                                <w:color w:val="3F0065"/>
                                <w:lang w:val="fr-CA" w:bidi="fr-FR"/>
                              </w:rPr>
                              <w:t>27</w:t>
                            </w:r>
                            <w:r w:rsidRPr="002A72DC">
                              <w:rPr>
                                <w:color w:val="3F0065"/>
                                <w:vertAlign w:val="superscript"/>
                                <w:lang w:val="fr-CA" w:bidi="fr-FR"/>
                              </w:rPr>
                              <w:t>e</w:t>
                            </w:r>
                            <w:r w:rsidRPr="002A72DC">
                              <w:rPr>
                                <w:color w:val="3F0065"/>
                                <w:lang w:val="fr-CA" w:bidi="fr-FR"/>
                              </w:rPr>
                              <w:t xml:space="preserve"> Salon du patrimoine de l’Outaouais</w:t>
                            </w:r>
                          </w:p>
                          <w:p w14:paraId="6236B6A2" w14:textId="77777777" w:rsidR="002A72DC" w:rsidRDefault="002A72DC" w:rsidP="002A72DC">
                            <w:pPr>
                              <w:pStyle w:val="Titre"/>
                              <w:rPr>
                                <w:color w:val="3F0065"/>
                                <w:lang w:val="fr-CA" w:bidi="fr-FR"/>
                              </w:rPr>
                            </w:pPr>
                          </w:p>
                          <w:p w14:paraId="57D1B74E" w14:textId="77777777" w:rsidR="002A72DC" w:rsidRPr="002A72DC" w:rsidRDefault="002A72DC" w:rsidP="002A72DC">
                            <w:pPr>
                              <w:pStyle w:val="Sous-titre"/>
                              <w:rPr>
                                <w:lang w:val="fr-CA"/>
                              </w:rPr>
                            </w:pPr>
                          </w:p>
                        </w:txbxContent>
                      </v:textbox>
                      <w10:anchorlock/>
                    </v:shape>
                  </w:pict>
                </mc:Fallback>
              </mc:AlternateContent>
            </w:r>
          </w:p>
        </w:tc>
      </w:tr>
      <w:tr w:rsidR="00D077E9" w14:paraId="1E0586BB" w14:textId="77777777" w:rsidTr="002A72DC">
        <w:trPr>
          <w:trHeight w:val="2381"/>
        </w:trPr>
        <w:tc>
          <w:tcPr>
            <w:tcW w:w="4111" w:type="dxa"/>
            <w:tcBorders>
              <w:top w:val="nil"/>
              <w:left w:val="nil"/>
              <w:bottom w:val="nil"/>
              <w:right w:val="nil"/>
            </w:tcBorders>
          </w:tcPr>
          <w:sdt>
            <w:sdtPr>
              <w:rPr>
                <w:rFonts w:ascii="Century Gothic" w:hAnsi="Century Gothic"/>
              </w:rPr>
              <w:id w:val="1080870105"/>
              <w:placeholder>
                <w:docPart w:val="587676298C58416DAB988B56950A4B85"/>
              </w:placeholder>
              <w15:appearance w15:val="hidden"/>
            </w:sdtPr>
            <w:sdtEndPr>
              <w:rPr>
                <w:rStyle w:val="TitreCar"/>
                <w:rFonts w:eastAsiaTheme="majorEastAsia" w:cstheme="majorBidi"/>
                <w:b/>
                <w:bCs/>
                <w:color w:val="3F0065"/>
                <w:sz w:val="24"/>
                <w:szCs w:val="24"/>
              </w:rPr>
            </w:sdtEndPr>
            <w:sdtContent>
              <w:p w14:paraId="5437F6AB" w14:textId="5F67062D" w:rsidR="00D077E9" w:rsidRPr="002A72DC" w:rsidRDefault="00722CFA" w:rsidP="002A72DC">
                <w:pPr>
                  <w:pStyle w:val="Sous-titre"/>
                  <w:framePr w:hSpace="0" w:wrap="auto" w:vAnchor="margin" w:hAnchor="text" w:yAlign="inline"/>
                  <w:rPr>
                    <w:rStyle w:val="TitreCar"/>
                    <w:rFonts w:ascii="Century Gothic" w:hAnsi="Century Gothic"/>
                    <w:color w:val="3F0065"/>
                    <w:sz w:val="24"/>
                    <w:szCs w:val="24"/>
                  </w:rPr>
                </w:pPr>
                <w:r w:rsidRPr="002A72DC">
                  <w:rPr>
                    <w:rStyle w:val="TitreCar"/>
                    <w:rFonts w:ascii="Century Gothic" w:hAnsi="Century Gothic"/>
                    <w:color w:val="3F0065"/>
                    <w:sz w:val="24"/>
                    <w:szCs w:val="24"/>
                  </w:rPr>
                  <w:t xml:space="preserve">Printemps 2026 </w:t>
                </w:r>
              </w:p>
            </w:sdtContent>
          </w:sdt>
          <w:p w14:paraId="01FECFDF" w14:textId="529DB004" w:rsidR="00D077E9" w:rsidRPr="002A72DC" w:rsidRDefault="00D077E9" w:rsidP="002A72DC">
            <w:pPr>
              <w:rPr>
                <w:rFonts w:ascii="Century Gothic" w:hAnsi="Century Gothic"/>
                <w:noProof/>
                <w:color w:val="3F0065"/>
                <w:sz w:val="10"/>
                <w:szCs w:val="10"/>
              </w:rPr>
            </w:pPr>
            <w:r w:rsidRPr="002A72DC">
              <w:rPr>
                <w:rFonts w:ascii="Century Gothic" w:hAnsi="Century Gothic"/>
                <w:noProof/>
                <w:color w:val="3F0065"/>
                <w:sz w:val="10"/>
                <w:szCs w:val="10"/>
                <w:lang w:val="en-US" w:eastAsia="zh-CN"/>
              </w:rPr>
              <mc:AlternateContent>
                <mc:Choice Requires="wps">
                  <w:drawing>
                    <wp:inline distT="0" distB="0" distL="0" distR="0" wp14:anchorId="05221EEA" wp14:editId="015243FF">
                      <wp:extent cx="2057400" cy="9525"/>
                      <wp:effectExtent l="19050" t="19050" r="19050" b="28575"/>
                      <wp:docPr id="6" name="Connecteur droit 6" descr="séparateur de texte"/>
                      <wp:cNvGraphicFramePr/>
                      <a:graphic xmlns:a="http://schemas.openxmlformats.org/drawingml/2006/main">
                        <a:graphicData uri="http://schemas.microsoft.com/office/word/2010/wordprocessingShape">
                          <wps:wsp>
                            <wps:cNvCnPr/>
                            <wps:spPr>
                              <a:xfrm flipV="1">
                                <a:off x="0" y="0"/>
                                <a:ext cx="2057400" cy="9525"/>
                              </a:xfrm>
                              <a:prstGeom prst="line">
                                <a:avLst/>
                              </a:prstGeom>
                              <a:ln w="38100">
                                <a:solidFill>
                                  <a:srgbClr val="3F0065"/>
                                </a:solidFill>
                              </a:ln>
                            </wps:spPr>
                            <wps:style>
                              <a:lnRef idx="1">
                                <a:schemeClr val="accent1"/>
                              </a:lnRef>
                              <a:fillRef idx="0">
                                <a:schemeClr val="accent1"/>
                              </a:fillRef>
                              <a:effectRef idx="0">
                                <a:schemeClr val="accent1"/>
                              </a:effectRef>
                              <a:fontRef idx="minor">
                                <a:schemeClr val="tx1"/>
                              </a:fontRef>
                            </wps:style>
                            <wps:bodyPr/>
                          </wps:wsp>
                        </a:graphicData>
                      </a:graphic>
                    </wp:inline>
                  </w:drawing>
                </mc:Choice>
                <mc:Fallback>
                  <w:pict>
                    <v:line w14:anchorId="7179C117" id="Connecteur droit 6" o:spid="_x0000_s1026" alt="séparateur de texte" style="flip:y;visibility:visible;mso-wrap-style:square;mso-left-percent:-10001;mso-top-percent:-10001;mso-position-horizontal:absolute;mso-position-horizontal-relative:char;mso-position-vertical:absolute;mso-position-vertical-relative:line;mso-left-percent:-10001;mso-top-percent:-10001" from="0,0" to="162pt,.7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0ol5IzQEAAOwDAAAOAAAAZHJzL2Uyb0RvYy54bWysU8GO0zAQvSPxD5bvNGmXwm7UdA+7KhcE&#10;Kxa4u864sWR7LNs06d8zdtrsAuKwiIuVsWfevPdmsrkdrWFHCFGja/lyUXMGTmKn3aHl377u3lxz&#10;FpNwnTDooOUniPx2+/rVZvANrLBH00FgBOJiM/iW9yn5pqqi7MGKuEAPjh4VBisSheFQdUEMhG5N&#10;tarrd9WAofMBJcRIt/fTI98WfKVAps9KRUjMtJy4pXKGcu7zWW03ojkE4XstzzTEP7CwQjtqOkPd&#10;iyTYj6D/gLJaBoyo0kKirVApLaFoIDXL+jc1j73wULSQOdHPNsX/Bys/He/cQyAbBh+b6B9CVjGq&#10;YJky2n+nmRZdxJSNxbbTbBuMiUm6XNXr929rclfS2816tc6uVhNKRvMhpg+AluWPlhvtsijRiOPH&#10;mKbUS0q+No4NLb+6XhJkjiMa3e20MSUIh/2dCewoaKBXO9qAS7dnadTbOKLwJKl8pZOBqcEXUEx3&#10;RH0SV7YNZlghJbi0PKswjrJzmSIKc+GZWl7TvxWe83MplE18SfFcUTqjS3Ox1Q7DZMyv3dN4oaym&#10;/IsDk+5swR67Uxl2sYZWqszpvP55Z5/HpfzpJ93+BAAA//8DAFBLAwQUAAYACAAAACEAq5+3HNoA&#10;AAADAQAADwAAAGRycy9kb3ducmV2LnhtbEyPwW7CMBBE75X6D9ZW6q040BahNA5CSKiqeipw4Gji&#10;bRKw1yF2QsrXd9sLXFYazWj2TTYfnBU9tqH2pGA8SkAgFd7UVCrYblZPMxAhajLaekIFPxhgnt/f&#10;ZTo1/kxf2K9jKbiEQqoVVDE2qZShqNDpMPINEnvfvnU6smxLaVp95nJn5SRJptLpmvhDpRtcVlgc&#10;151TgIk97T5mn8OF3rfd8bI69KfdRqnHh2HxBiLiEK9h+MNndMiZae87MkFYBTwk/l/2nicvLPcc&#10;egWZZ/KWPf8FAAD//wMAUEsBAi0AFAAGAAgAAAAhALaDOJL+AAAA4QEAABMAAAAAAAAAAAAAAAAA&#10;AAAAAFtDb250ZW50X1R5cGVzXS54bWxQSwECLQAUAAYACAAAACEAOP0h/9YAAACUAQAACwAAAAAA&#10;AAAAAAAAAAAvAQAAX3JlbHMvLnJlbHNQSwECLQAUAAYACAAAACEAdKJeSM0BAADsAwAADgAAAAAA&#10;AAAAAAAAAAAuAgAAZHJzL2Uyb0RvYy54bWxQSwECLQAUAAYACAAAACEAq5+3HNoAAAADAQAADwAA&#10;AAAAAAAAAAAAAAAnBAAAZHJzL2Rvd25yZXYueG1sUEsFBgAAAAAEAAQA8wAAAC4FAAAAAA==&#10;" strokecolor="#3f0065" strokeweight="3pt">
                      <w10:anchorlock/>
                    </v:line>
                  </w:pict>
                </mc:Fallback>
              </mc:AlternateContent>
            </w:r>
          </w:p>
          <w:p w14:paraId="27795802" w14:textId="325BBC0E" w:rsidR="00D077E9" w:rsidRPr="002A72DC" w:rsidRDefault="00D077E9" w:rsidP="002A72DC">
            <w:pPr>
              <w:rPr>
                <w:rFonts w:ascii="Century Gothic" w:hAnsi="Century Gothic"/>
                <w:noProof/>
                <w:color w:val="3F0065"/>
                <w:sz w:val="10"/>
                <w:szCs w:val="10"/>
              </w:rPr>
            </w:pPr>
          </w:p>
          <w:p w14:paraId="75320ED4" w14:textId="65517419" w:rsidR="00D077E9" w:rsidRPr="002A72DC" w:rsidRDefault="00D077E9" w:rsidP="002A72DC">
            <w:pPr>
              <w:rPr>
                <w:rFonts w:ascii="Century Gothic" w:hAnsi="Century Gothic"/>
                <w:noProof/>
                <w:color w:val="3F0065"/>
                <w:sz w:val="10"/>
                <w:szCs w:val="10"/>
              </w:rPr>
            </w:pPr>
          </w:p>
          <w:sdt>
            <w:sdtPr>
              <w:rPr>
                <w:rFonts w:ascii="Century Gothic" w:hAnsi="Century Gothic"/>
                <w:color w:val="3F0065"/>
              </w:rPr>
              <w:id w:val="-1740469667"/>
              <w:placeholder>
                <w:docPart w:val="BC349B96E55F4EB0B3F3A661CF43CC09"/>
              </w:placeholder>
              <w15:appearance w15:val="hidden"/>
            </w:sdtPr>
            <w:sdtContent>
              <w:p w14:paraId="306690D0" w14:textId="78558C18" w:rsidR="002A72DC" w:rsidRDefault="00722CFA" w:rsidP="002A72DC">
                <w:pPr>
                  <w:rPr>
                    <w:rFonts w:ascii="Century Gothic" w:hAnsi="Century Gothic"/>
                    <w:color w:val="3F0065"/>
                  </w:rPr>
                </w:pPr>
                <w:r w:rsidRPr="002A72DC">
                  <w:rPr>
                    <w:rFonts w:ascii="Century Gothic" w:hAnsi="Century Gothic"/>
                    <w:color w:val="3F0065"/>
                  </w:rPr>
                  <w:t>Réseau du patrimoine de</w:t>
                </w:r>
                <w:r w:rsidR="002A72DC" w:rsidRPr="002A72DC">
                  <w:rPr>
                    <w:rFonts w:ascii="Century Gothic" w:hAnsi="Century Gothic"/>
                    <w:color w:val="3F0065"/>
                  </w:rPr>
                  <w:t xml:space="preserve"> </w:t>
                </w:r>
              </w:p>
              <w:p w14:paraId="1C6FE483" w14:textId="2F9FBF0D" w:rsidR="00D077E9" w:rsidRPr="002A72DC" w:rsidRDefault="002A72DC" w:rsidP="002A72DC">
                <w:pPr>
                  <w:rPr>
                    <w:rFonts w:ascii="Century Gothic" w:hAnsi="Century Gothic"/>
                    <w:color w:val="3F0065"/>
                  </w:rPr>
                </w:pPr>
                <w:r w:rsidRPr="002A72DC">
                  <w:rPr>
                    <w:rFonts w:ascii="Century Gothic" w:hAnsi="Century Gothic"/>
                    <w:color w:val="3F0065"/>
                  </w:rPr>
                  <w:t>Gatineau et de</w:t>
                </w:r>
                <w:r w:rsidR="00722CFA" w:rsidRPr="002A72DC">
                  <w:rPr>
                    <w:rFonts w:ascii="Century Gothic" w:hAnsi="Century Gothic"/>
                    <w:color w:val="3F0065"/>
                  </w:rPr>
                  <w:t xml:space="preserve"> l’Outaouais </w:t>
                </w:r>
              </w:p>
            </w:sdtContent>
          </w:sdt>
          <w:p w14:paraId="0B9E350F" w14:textId="502114BE" w:rsidR="00D077E9" w:rsidRPr="009E215E" w:rsidRDefault="00D077E9" w:rsidP="002A72DC">
            <w:pPr>
              <w:rPr>
                <w:rFonts w:ascii="Century Gothic" w:hAnsi="Century Gothic"/>
                <w:color w:val="3F0065"/>
                <w:sz w:val="22"/>
              </w:rPr>
            </w:pPr>
            <w:r w:rsidRPr="009E215E">
              <w:rPr>
                <w:rFonts w:ascii="Century Gothic" w:hAnsi="Century Gothic"/>
                <w:b w:val="0"/>
                <w:bCs/>
                <w:color w:val="3F0065"/>
                <w:sz w:val="22"/>
                <w:lang w:bidi="fr-FR"/>
              </w:rPr>
              <w:t>Créé par :</w:t>
            </w:r>
            <w:r w:rsidRPr="009E215E">
              <w:rPr>
                <w:rFonts w:ascii="Century Gothic" w:hAnsi="Century Gothic"/>
                <w:color w:val="3F0065"/>
                <w:sz w:val="22"/>
                <w:lang w:bidi="fr-FR"/>
              </w:rPr>
              <w:t xml:space="preserve"> </w:t>
            </w:r>
            <w:sdt>
              <w:sdtPr>
                <w:rPr>
                  <w:rFonts w:ascii="Century Gothic" w:hAnsi="Century Gothic"/>
                  <w:b w:val="0"/>
                  <w:bCs/>
                  <w:color w:val="3F0065"/>
                  <w:sz w:val="22"/>
                </w:rPr>
                <w:alias w:val="Votre nom"/>
                <w:tag w:val="Votre nom"/>
                <w:id w:val="-180584491"/>
                <w:placeholder>
                  <w:docPart w:val="D8DB657FA453431B9E82B4FA2E3873A3"/>
                </w:placeholder>
                <w:dataBinding w:prefixMappings="xmlns:ns0='http://schemas.microsoft.com/office/2006/coverPageProps' " w:xpath="/ns0:CoverPageProperties[1]/ns0:CompanyFax[1]" w:storeItemID="{55AF091B-3C7A-41E3-B477-F2FDAA23CFDA}"/>
                <w15:appearance w15:val="hidden"/>
                <w:text w:multiLine="1"/>
              </w:sdtPr>
              <w:sdtContent>
                <w:r w:rsidR="00722CFA" w:rsidRPr="009E215E">
                  <w:rPr>
                    <w:rFonts w:ascii="Century Gothic" w:hAnsi="Century Gothic"/>
                    <w:b w:val="0"/>
                    <w:bCs/>
                    <w:color w:val="3F0065"/>
                    <w:sz w:val="22"/>
                  </w:rPr>
                  <w:t xml:space="preserve">Gaëlle Cinéus </w:t>
                </w:r>
              </w:sdtContent>
            </w:sdt>
          </w:p>
          <w:p w14:paraId="4F662E28" w14:textId="28B96868" w:rsidR="00D077E9" w:rsidRPr="002A72DC" w:rsidRDefault="00D077E9" w:rsidP="002A72DC">
            <w:pPr>
              <w:rPr>
                <w:noProof/>
                <w:color w:val="3F0065"/>
                <w:sz w:val="10"/>
                <w:szCs w:val="10"/>
              </w:rPr>
            </w:pPr>
          </w:p>
        </w:tc>
      </w:tr>
    </w:tbl>
    <w:p w14:paraId="783FC9B8" w14:textId="6BE72BC7" w:rsidR="00A07C08" w:rsidRPr="00A07C08" w:rsidRDefault="00AF5F18" w:rsidP="00A07C08">
      <w:pPr>
        <w:spacing w:after="200"/>
      </w:pPr>
      <w:r>
        <w:rPr>
          <w:noProof/>
          <w:lang w:val="en-US" w:eastAsia="zh-CN"/>
        </w:rPr>
        <w:drawing>
          <wp:anchor distT="0" distB="0" distL="114300" distR="114300" simplePos="0" relativeHeight="251658242" behindDoc="0" locked="0" layoutInCell="1" allowOverlap="1" wp14:anchorId="12D89556" wp14:editId="606B67D6">
            <wp:simplePos x="0" y="0"/>
            <wp:positionH relativeFrom="margin">
              <wp:posOffset>1150620</wp:posOffset>
            </wp:positionH>
            <wp:positionV relativeFrom="paragraph">
              <wp:posOffset>8042910</wp:posOffset>
            </wp:positionV>
            <wp:extent cx="1162188" cy="435610"/>
            <wp:effectExtent l="0" t="0" r="0" b="2540"/>
            <wp:wrapNone/>
            <wp:docPr id="1822902431" name="Imag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22902431" name="Image 1822902431"/>
                    <pic:cNvPicPr/>
                  </pic:nvPicPr>
                  <pic:blipFill>
                    <a:blip r:embed="rId13" cstate="print">
                      <a:extLst>
                        <a:ext uri="{28A0092B-C50C-407E-A947-70E740481C1C}">
                          <a14:useLocalDpi xmlns:a14="http://schemas.microsoft.com/office/drawing/2010/main" val="0"/>
                        </a:ext>
                      </a:extLst>
                    </a:blip>
                    <a:stretch>
                      <a:fillRect/>
                    </a:stretch>
                  </pic:blipFill>
                  <pic:spPr>
                    <a:xfrm>
                      <a:off x="0" y="0"/>
                      <a:ext cx="1162188" cy="435610"/>
                    </a:xfrm>
                    <a:prstGeom prst="rect">
                      <a:avLst/>
                    </a:prstGeom>
                  </pic:spPr>
                </pic:pic>
              </a:graphicData>
            </a:graphic>
            <wp14:sizeRelH relativeFrom="margin">
              <wp14:pctWidth>0</wp14:pctWidth>
            </wp14:sizeRelH>
            <wp14:sizeRelV relativeFrom="margin">
              <wp14:pctHeight>0</wp14:pctHeight>
            </wp14:sizeRelV>
          </wp:anchor>
        </w:drawing>
      </w:r>
      <w:r w:rsidR="002A72DC">
        <w:rPr>
          <w:noProof/>
          <w:lang w:val="en-US" w:eastAsia="zh-CN"/>
        </w:rPr>
        <w:drawing>
          <wp:anchor distT="0" distB="0" distL="114300" distR="114300" simplePos="0" relativeHeight="251658240" behindDoc="0" locked="0" layoutInCell="1" allowOverlap="1" wp14:anchorId="7D2A011C" wp14:editId="0EF0065D">
            <wp:simplePos x="0" y="0"/>
            <wp:positionH relativeFrom="column">
              <wp:posOffset>3643849</wp:posOffset>
            </wp:positionH>
            <wp:positionV relativeFrom="paragraph">
              <wp:posOffset>6141940</wp:posOffset>
            </wp:positionV>
            <wp:extent cx="3673463" cy="3608254"/>
            <wp:effectExtent l="0" t="0" r="0" b="0"/>
            <wp:wrapNone/>
            <wp:docPr id="296357349" name="Imag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96357349" name="Image 296357349"/>
                    <pic:cNvPicPr/>
                  </pic:nvPicPr>
                  <pic:blipFill>
                    <a:blip r:embed="rId14">
                      <a:alphaModFix amt="70000"/>
                      <a:extLst>
                        <a:ext uri="{BEBA8EAE-BF5A-486C-A8C5-ECC9F3942E4B}">
                          <a14:imgProps xmlns:a14="http://schemas.microsoft.com/office/drawing/2010/main">
                            <a14:imgLayer r:embed="rId15">
                              <a14:imgEffect>
                                <a14:backgroundRemoval t="9639" b="90964" l="1775" r="93294">
                                  <a14:foregroundMark x1="86982" y1="61044" x2="86982" y2="61044"/>
                                  <a14:foregroundMark x1="93294" y1="73494" x2="93294" y2="73494"/>
                                  <a14:foregroundMark x1="75148" y1="63655" x2="75148" y2="63655"/>
                                  <a14:foregroundMark x1="65878" y1="60843" x2="65878" y2="60843"/>
                                  <a14:foregroundMark x1="60355" y1="69679" x2="60355" y2="69679"/>
                                  <a14:foregroundMark x1="53452" y1="75703" x2="53452" y2="75703"/>
                                  <a14:foregroundMark x1="60750" y1="73494" x2="62919" y2="70683"/>
                                  <a14:foregroundMark x1="52071" y1="77510" x2="52071" y2="77510"/>
                                  <a14:foregroundMark x1="47929" y1="81928" x2="47929" y2="81928"/>
                                  <a14:foregroundMark x1="38264" y1="77912" x2="38264" y2="77912"/>
                                  <a14:foregroundMark x1="32150" y1="81727" x2="32150" y2="81727"/>
                                  <a14:foregroundMark x1="41223" y1="62851" x2="41026" y2="61647"/>
                                  <a14:foregroundMark x1="50296" y1="60040" x2="50296" y2="60040"/>
                                  <a14:foregroundMark x1="5128" y1="43775" x2="5128" y2="43775"/>
                                  <a14:foregroundMark x1="37475" y1="72490" x2="37475" y2="72490"/>
                                  <a14:foregroundMark x1="24260" y1="71687" x2="24260" y2="71687"/>
                                  <a14:foregroundMark x1="27613" y1="73695" x2="27613" y2="73695"/>
                                  <a14:foregroundMark x1="39448" y1="84940" x2="39448" y2="84940"/>
                                  <a14:foregroundMark x1="48126" y1="87952" x2="48126" y2="87952"/>
                                  <a14:foregroundMark x1="54832" y1="90964" x2="54832" y2="90964"/>
                                  <a14:foregroundMark x1="21499" y1="67068" x2="21499" y2="67068"/>
                                  <a14:foregroundMark x1="22485" y1="76506" x2="22485" y2="76506"/>
                                  <a14:foregroundMark x1="31361" y1="86747" x2="31361" y2="86747"/>
                                  <a14:foregroundMark x1="39645" y1="88956" x2="39645" y2="88956"/>
                                  <a14:foregroundMark x1="48126" y1="90562" x2="48126" y2="90562"/>
                                  <a14:foregroundMark x1="1775" y1="51004" x2="1775" y2="51004"/>
                                  <a14:foregroundMark x1="10454" y1="72490" x2="10454" y2="72490"/>
                                </a14:backgroundRemoval>
                              </a14:imgEffect>
                            </a14:imgLayer>
                          </a14:imgProps>
                        </a:ext>
                        <a:ext uri="{28A0092B-C50C-407E-A947-70E740481C1C}">
                          <a14:useLocalDpi xmlns:a14="http://schemas.microsoft.com/office/drawing/2010/main" val="0"/>
                        </a:ext>
                      </a:extLst>
                    </a:blip>
                    <a:stretch>
                      <a:fillRect/>
                    </a:stretch>
                  </pic:blipFill>
                  <pic:spPr>
                    <a:xfrm rot="16200000">
                      <a:off x="0" y="0"/>
                      <a:ext cx="3682530" cy="3617160"/>
                    </a:xfrm>
                    <a:prstGeom prst="rect">
                      <a:avLst/>
                    </a:prstGeom>
                  </pic:spPr>
                </pic:pic>
              </a:graphicData>
            </a:graphic>
            <wp14:sizeRelH relativeFrom="margin">
              <wp14:pctWidth>0</wp14:pctWidth>
            </wp14:sizeRelH>
            <wp14:sizeRelV relativeFrom="margin">
              <wp14:pctHeight>0</wp14:pctHeight>
            </wp14:sizeRelV>
          </wp:anchor>
        </w:drawing>
      </w:r>
      <w:r w:rsidR="00D077E9">
        <w:rPr>
          <w:lang w:bidi="fr-FR"/>
        </w:rPr>
        <w:br w:type="page"/>
      </w:r>
    </w:p>
    <w:p w14:paraId="2620479E" w14:textId="50CC4177" w:rsidR="00D077E9" w:rsidRPr="00BB7B23" w:rsidRDefault="00BB7B23" w:rsidP="00D077E9">
      <w:pPr>
        <w:pStyle w:val="Titre1"/>
        <w:rPr>
          <w:rFonts w:ascii="Century Gothic" w:hAnsi="Century Gothic"/>
          <w:color w:val="3F0065"/>
          <w:sz w:val="40"/>
          <w:szCs w:val="40"/>
        </w:rPr>
      </w:pPr>
      <w:r>
        <w:rPr>
          <w:rFonts w:ascii="Century Gothic" w:hAnsi="Century Gothic"/>
          <w:color w:val="3F0065"/>
          <w:sz w:val="40"/>
          <w:szCs w:val="40"/>
          <w:lang w:bidi="fr-FR"/>
        </w:rPr>
        <w:lastRenderedPageBreak/>
        <w:t>Introduction</w:t>
      </w:r>
    </w:p>
    <w:tbl>
      <w:tblPr>
        <w:tblW w:w="10039" w:type="dxa"/>
        <w:tblCellMar>
          <w:left w:w="0" w:type="dxa"/>
          <w:right w:w="0" w:type="dxa"/>
        </w:tblCellMar>
        <w:tblLook w:val="0000" w:firstRow="0" w:lastRow="0" w:firstColumn="0" w:lastColumn="0" w:noHBand="0" w:noVBand="0"/>
      </w:tblPr>
      <w:tblGrid>
        <w:gridCol w:w="10039"/>
      </w:tblGrid>
      <w:tr w:rsidR="00D077E9" w:rsidRPr="002A72DC" w14:paraId="4AACE6CB" w14:textId="77777777" w:rsidTr="002A72DC">
        <w:trPr>
          <w:trHeight w:val="3546"/>
        </w:trPr>
        <w:tc>
          <w:tcPr>
            <w:tcW w:w="10039" w:type="dxa"/>
          </w:tcPr>
          <w:p w14:paraId="3F218FC5" w14:textId="77777777" w:rsidR="00DF027C" w:rsidRDefault="00DF027C" w:rsidP="00DF027C">
            <w:pPr>
              <w:rPr>
                <w:rFonts w:ascii="Century Gothic" w:hAnsi="Century Gothic"/>
              </w:rPr>
            </w:pPr>
          </w:p>
          <w:p w14:paraId="37770C06" w14:textId="77777777" w:rsidR="00AE27DA" w:rsidRPr="002A72DC" w:rsidRDefault="00AE27DA" w:rsidP="00DF027C">
            <w:pPr>
              <w:rPr>
                <w:rFonts w:ascii="Century Gothic" w:hAnsi="Century Gothic"/>
              </w:rPr>
            </w:pPr>
          </w:p>
          <w:p w14:paraId="5EA514D3" w14:textId="55E32530" w:rsidR="00B562AC" w:rsidRPr="00AE27DA" w:rsidRDefault="00066097" w:rsidP="00DF027C">
            <w:pPr>
              <w:pStyle w:val="Contenu"/>
              <w:rPr>
                <w:rFonts w:ascii="Century Gothic" w:hAnsi="Century Gothic"/>
                <w:color w:val="auto"/>
                <w:sz w:val="24"/>
                <w:szCs w:val="20"/>
              </w:rPr>
            </w:pPr>
            <w:r>
              <w:rPr>
                <w:rFonts w:ascii="Century Gothic" w:hAnsi="Century Gothic"/>
                <w:color w:val="auto"/>
                <w:sz w:val="24"/>
                <w:szCs w:val="20"/>
              </w:rPr>
              <w:t>Les sondages de participations</w:t>
            </w:r>
            <w:r w:rsidR="00F87F7C">
              <w:rPr>
                <w:rFonts w:ascii="Century Gothic" w:hAnsi="Century Gothic"/>
                <w:color w:val="auto"/>
                <w:sz w:val="24"/>
                <w:szCs w:val="20"/>
              </w:rPr>
              <w:t xml:space="preserve"> sont réalisés à chaque édition du Salon du patrimoine. Ils</w:t>
            </w:r>
            <w:r w:rsidR="00831C0C">
              <w:rPr>
                <w:rFonts w:ascii="Century Gothic" w:hAnsi="Century Gothic"/>
                <w:color w:val="auto"/>
                <w:sz w:val="24"/>
                <w:szCs w:val="20"/>
              </w:rPr>
              <w:t xml:space="preserve"> permett</w:t>
            </w:r>
            <w:r w:rsidR="00F87F7C">
              <w:rPr>
                <w:rFonts w:ascii="Century Gothic" w:hAnsi="Century Gothic"/>
                <w:color w:val="auto"/>
                <w:sz w:val="24"/>
                <w:szCs w:val="20"/>
              </w:rPr>
              <w:t>ent</w:t>
            </w:r>
            <w:r w:rsidR="00831C0C">
              <w:rPr>
                <w:rFonts w:ascii="Century Gothic" w:hAnsi="Century Gothic"/>
                <w:color w:val="auto"/>
                <w:sz w:val="24"/>
                <w:szCs w:val="20"/>
              </w:rPr>
              <w:t xml:space="preserve"> au RPGO de mieux mesurer l’impact de ses activités sur les membres</w:t>
            </w:r>
            <w:r w:rsidR="00F87F7C">
              <w:rPr>
                <w:rFonts w:ascii="Century Gothic" w:hAnsi="Century Gothic"/>
                <w:color w:val="auto"/>
                <w:sz w:val="24"/>
                <w:szCs w:val="20"/>
              </w:rPr>
              <w:t>.</w:t>
            </w:r>
            <w:r w:rsidR="002A72DC" w:rsidRPr="00AE27DA">
              <w:rPr>
                <w:rFonts w:ascii="Century Gothic" w:hAnsi="Century Gothic"/>
                <w:color w:val="auto"/>
                <w:sz w:val="24"/>
                <w:szCs w:val="20"/>
              </w:rPr>
              <w:t xml:space="preserve"> </w:t>
            </w:r>
          </w:p>
          <w:p w14:paraId="337A3147" w14:textId="77777777" w:rsidR="00B562AC" w:rsidRPr="00AE27DA" w:rsidRDefault="00B562AC" w:rsidP="00DF027C">
            <w:pPr>
              <w:pStyle w:val="Contenu"/>
              <w:rPr>
                <w:rFonts w:ascii="Century Gothic" w:hAnsi="Century Gothic"/>
                <w:color w:val="auto"/>
                <w:sz w:val="24"/>
                <w:szCs w:val="20"/>
              </w:rPr>
            </w:pPr>
          </w:p>
          <w:p w14:paraId="51954207" w14:textId="1392D8CC" w:rsidR="00660925" w:rsidRPr="00AE27DA" w:rsidRDefault="00627A04" w:rsidP="00DF027C">
            <w:pPr>
              <w:pStyle w:val="Contenu"/>
              <w:rPr>
                <w:rFonts w:ascii="Century Gothic" w:hAnsi="Century Gothic"/>
                <w:color w:val="auto"/>
                <w:sz w:val="24"/>
                <w:szCs w:val="20"/>
              </w:rPr>
            </w:pPr>
            <w:r>
              <w:rPr>
                <w:rFonts w:ascii="Century Gothic" w:hAnsi="Century Gothic"/>
                <w:color w:val="auto"/>
                <w:sz w:val="24"/>
                <w:szCs w:val="20"/>
              </w:rPr>
              <w:t>L’équipe du RPGO a récupéré des commentaires auprès des exposants, des conférenciers et des visiteurs. Ces commentaires serviront à faire un récapitulatif et, bien évidemment, à s’ajuster pour les futures éditions.</w:t>
            </w:r>
          </w:p>
          <w:p w14:paraId="44F6E7EA" w14:textId="77777777" w:rsidR="007528FE" w:rsidRPr="00AE27DA" w:rsidRDefault="007528FE" w:rsidP="00DF027C">
            <w:pPr>
              <w:pStyle w:val="Contenu"/>
              <w:rPr>
                <w:rFonts w:ascii="Century Gothic" w:hAnsi="Century Gothic"/>
                <w:color w:val="auto"/>
                <w:sz w:val="24"/>
                <w:szCs w:val="20"/>
              </w:rPr>
            </w:pPr>
          </w:p>
          <w:p w14:paraId="4929555C" w14:textId="4F0F54E7" w:rsidR="008513E1" w:rsidRPr="00AE27DA" w:rsidRDefault="00E57323" w:rsidP="00DF027C">
            <w:pPr>
              <w:pStyle w:val="Contenu"/>
              <w:rPr>
                <w:rFonts w:ascii="Century Gothic" w:hAnsi="Century Gothic"/>
                <w:color w:val="auto"/>
                <w:sz w:val="24"/>
                <w:szCs w:val="20"/>
              </w:rPr>
            </w:pPr>
            <w:r>
              <w:rPr>
                <w:rFonts w:ascii="Century Gothic" w:hAnsi="Century Gothic"/>
                <w:color w:val="auto"/>
                <w:sz w:val="24"/>
                <w:szCs w:val="20"/>
              </w:rPr>
              <w:t>Peter Levick, vidéaste, a réussi à capturer des témoignages significatifs de plusieurs participants au cours de cette journée.</w:t>
            </w:r>
            <w:r w:rsidR="001120B6" w:rsidRPr="00AE27DA">
              <w:rPr>
                <w:rFonts w:ascii="Century Gothic" w:hAnsi="Century Gothic"/>
                <w:color w:val="auto"/>
                <w:sz w:val="24"/>
                <w:szCs w:val="20"/>
              </w:rPr>
              <w:t xml:space="preserve"> </w:t>
            </w:r>
          </w:p>
          <w:p w14:paraId="6FF92C44" w14:textId="77777777" w:rsidR="00A748F1" w:rsidRPr="00AE27DA" w:rsidRDefault="00A748F1" w:rsidP="00DF027C">
            <w:pPr>
              <w:pStyle w:val="Contenu"/>
              <w:rPr>
                <w:rFonts w:ascii="Century Gothic" w:hAnsi="Century Gothic"/>
                <w:color w:val="auto"/>
                <w:sz w:val="24"/>
                <w:szCs w:val="20"/>
              </w:rPr>
            </w:pPr>
          </w:p>
          <w:p w14:paraId="2AB85E4A" w14:textId="0AF1793A" w:rsidR="00F87F7C" w:rsidRDefault="00A85636" w:rsidP="00DF027C">
            <w:pPr>
              <w:pStyle w:val="Contenu"/>
              <w:rPr>
                <w:rFonts w:ascii="Century Gothic" w:hAnsi="Century Gothic"/>
                <w:color w:val="auto"/>
                <w:sz w:val="24"/>
                <w:szCs w:val="20"/>
              </w:rPr>
            </w:pPr>
            <w:r>
              <w:rPr>
                <w:rFonts w:ascii="Century Gothic" w:hAnsi="Century Gothic"/>
                <w:color w:val="auto"/>
                <w:sz w:val="24"/>
                <w:szCs w:val="20"/>
              </w:rPr>
              <w:t>Nous avons compilé les réponses reçues entre le 23 mai et le 6 juin.</w:t>
            </w:r>
            <w:r w:rsidR="00345F42">
              <w:rPr>
                <w:rFonts w:ascii="Century Gothic" w:hAnsi="Century Gothic"/>
                <w:color w:val="auto"/>
                <w:sz w:val="24"/>
                <w:szCs w:val="20"/>
              </w:rPr>
              <w:t xml:space="preserve"> </w:t>
            </w:r>
            <w:r>
              <w:rPr>
                <w:rFonts w:ascii="Century Gothic" w:hAnsi="Century Gothic"/>
                <w:color w:val="auto"/>
                <w:sz w:val="24"/>
                <w:szCs w:val="20"/>
              </w:rPr>
              <w:t>Le taux de réponse des exposants et des conférenciers s’élève à environ 23 %, tandis que celui des visiteurs est d’environ 5 %.</w:t>
            </w:r>
            <w:r w:rsidR="000455E3">
              <w:rPr>
                <w:rFonts w:ascii="Century Gothic" w:hAnsi="Century Gothic"/>
                <w:color w:val="auto"/>
                <w:sz w:val="24"/>
                <w:szCs w:val="20"/>
              </w:rPr>
              <w:t xml:space="preserve"> </w:t>
            </w:r>
          </w:p>
          <w:p w14:paraId="4E044EC6" w14:textId="77777777" w:rsidR="004E6991" w:rsidRDefault="004E6991" w:rsidP="00DF027C">
            <w:pPr>
              <w:pStyle w:val="Contenu"/>
              <w:rPr>
                <w:rFonts w:ascii="Century Gothic" w:hAnsi="Century Gothic"/>
                <w:color w:val="auto"/>
                <w:sz w:val="24"/>
                <w:szCs w:val="20"/>
              </w:rPr>
            </w:pPr>
          </w:p>
          <w:p w14:paraId="694C5201" w14:textId="6964F437" w:rsidR="004E6991" w:rsidRDefault="007F7DC9" w:rsidP="00225CF7">
            <w:pPr>
              <w:pStyle w:val="Contenu"/>
              <w:rPr>
                <w:rFonts w:ascii="Century Gothic" w:hAnsi="Century Gothic"/>
                <w:color w:val="auto"/>
                <w:sz w:val="24"/>
                <w:szCs w:val="20"/>
              </w:rPr>
            </w:pPr>
            <w:r>
              <w:rPr>
                <w:rFonts w:ascii="Century Gothic" w:hAnsi="Century Gothic"/>
                <w:color w:val="auto"/>
                <w:sz w:val="24"/>
                <w:szCs w:val="20"/>
              </w:rPr>
              <w:t>Les résultats présentés ci-dessous ne reflètent pas l’opinion globale du public et des participants du 27e Salon du patrimoine. Le taux de réponse au sondage n’a pas été suffisant pour tirer des conclusions significatives.</w:t>
            </w:r>
          </w:p>
          <w:p w14:paraId="74193BEF" w14:textId="77777777" w:rsidR="00BB7B23" w:rsidRDefault="00BB7B23" w:rsidP="00DF027C">
            <w:pPr>
              <w:pStyle w:val="Contenu"/>
              <w:rPr>
                <w:rFonts w:ascii="Century Gothic" w:hAnsi="Century Gothic"/>
                <w:color w:val="auto"/>
              </w:rPr>
            </w:pPr>
          </w:p>
          <w:p w14:paraId="0528E128" w14:textId="77777777" w:rsidR="00BB7B23" w:rsidRDefault="00BB7B23" w:rsidP="00DF027C">
            <w:pPr>
              <w:pStyle w:val="Contenu"/>
              <w:rPr>
                <w:rFonts w:ascii="Century Gothic" w:hAnsi="Century Gothic"/>
                <w:color w:val="auto"/>
              </w:rPr>
            </w:pPr>
          </w:p>
          <w:p w14:paraId="52E680F9" w14:textId="77777777" w:rsidR="00BB7B23" w:rsidRDefault="00BB7B23" w:rsidP="00DF027C">
            <w:pPr>
              <w:pStyle w:val="Contenu"/>
              <w:rPr>
                <w:rFonts w:ascii="Century Gothic" w:hAnsi="Century Gothic"/>
                <w:color w:val="auto"/>
              </w:rPr>
            </w:pPr>
          </w:p>
          <w:p w14:paraId="3404C064" w14:textId="0CBA923D" w:rsidR="00BB7B23" w:rsidRDefault="00BB7B23" w:rsidP="00DF027C">
            <w:pPr>
              <w:pStyle w:val="Contenu"/>
              <w:rPr>
                <w:rFonts w:ascii="Century Gothic" w:hAnsi="Century Gothic"/>
                <w:color w:val="auto"/>
              </w:rPr>
            </w:pPr>
            <w:r w:rsidRPr="002A72DC">
              <w:rPr>
                <w:rFonts w:ascii="Century Gothic" w:hAnsi="Century Gothic"/>
                <w:noProof/>
                <w:color w:val="3F0065"/>
                <w:sz w:val="10"/>
                <w:szCs w:val="10"/>
                <w:lang w:val="en-US" w:eastAsia="zh-CN"/>
              </w:rPr>
              <mc:AlternateContent>
                <mc:Choice Requires="wps">
                  <w:drawing>
                    <wp:inline distT="0" distB="0" distL="0" distR="0" wp14:anchorId="6C88DB7D" wp14:editId="5959467D">
                      <wp:extent cx="2057400" cy="9525"/>
                      <wp:effectExtent l="19050" t="19050" r="19050" b="28575"/>
                      <wp:docPr id="1162821795" name="Connecteur droit 6" descr="séparateur de texte"/>
                      <wp:cNvGraphicFramePr/>
                      <a:graphic xmlns:a="http://schemas.openxmlformats.org/drawingml/2006/main">
                        <a:graphicData uri="http://schemas.microsoft.com/office/word/2010/wordprocessingShape">
                          <wps:wsp>
                            <wps:cNvCnPr/>
                            <wps:spPr>
                              <a:xfrm flipV="1">
                                <a:off x="0" y="0"/>
                                <a:ext cx="2057400" cy="9525"/>
                              </a:xfrm>
                              <a:prstGeom prst="line">
                                <a:avLst/>
                              </a:prstGeom>
                              <a:ln w="38100">
                                <a:solidFill>
                                  <a:srgbClr val="3F0065"/>
                                </a:solidFill>
                              </a:ln>
                            </wps:spPr>
                            <wps:style>
                              <a:lnRef idx="1">
                                <a:schemeClr val="accent1"/>
                              </a:lnRef>
                              <a:fillRef idx="0">
                                <a:schemeClr val="accent1"/>
                              </a:fillRef>
                              <a:effectRef idx="0">
                                <a:schemeClr val="accent1"/>
                              </a:effectRef>
                              <a:fontRef idx="minor">
                                <a:schemeClr val="tx1"/>
                              </a:fontRef>
                            </wps:style>
                            <wps:bodyPr/>
                          </wps:wsp>
                        </a:graphicData>
                      </a:graphic>
                    </wp:inline>
                  </w:drawing>
                </mc:Choice>
                <mc:Fallback>
                  <w:pict>
                    <v:line w14:anchorId="647450B9" id="Connecteur droit 6" o:spid="_x0000_s1026" alt="séparateur de texte" style="flip:y;visibility:visible;mso-wrap-style:square;mso-left-percent:-10001;mso-top-percent:-10001;mso-position-horizontal:absolute;mso-position-horizontal-relative:char;mso-position-vertical:absolute;mso-position-vertical-relative:line;mso-left-percent:-10001;mso-top-percent:-10001" from="0,0" to="162pt,.7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0ol5IzQEAAOwDAAAOAAAAZHJzL2Uyb0RvYy54bWysU8GO0zAQvSPxD5bvNGmXwm7UdA+7KhcE&#10;Kxa4u864sWR7LNs06d8zdtrsAuKwiIuVsWfevPdmsrkdrWFHCFGja/lyUXMGTmKn3aHl377u3lxz&#10;FpNwnTDooOUniPx2+/rVZvANrLBH00FgBOJiM/iW9yn5pqqi7MGKuEAPjh4VBisSheFQdUEMhG5N&#10;tarrd9WAofMBJcRIt/fTI98WfKVAps9KRUjMtJy4pXKGcu7zWW03ojkE4XstzzTEP7CwQjtqOkPd&#10;iyTYj6D/gLJaBoyo0kKirVApLaFoIDXL+jc1j73wULSQOdHPNsX/Bys/He/cQyAbBh+b6B9CVjGq&#10;YJky2n+nmRZdxJSNxbbTbBuMiUm6XNXr929rclfS2816tc6uVhNKRvMhpg+AluWPlhvtsijRiOPH&#10;mKbUS0q+No4NLb+6XhJkjiMa3e20MSUIh/2dCewoaKBXO9qAS7dnadTbOKLwJKl8pZOBqcEXUEx3&#10;RH0SV7YNZlghJbi0PKswjrJzmSIKc+GZWl7TvxWe83MplE18SfFcUTqjS3Ox1Q7DZMyv3dN4oaym&#10;/IsDk+5swR67Uxl2sYZWqszpvP55Z5/HpfzpJ93+BAAA//8DAFBLAwQUAAYACAAAACEAq5+3HNoA&#10;AAADAQAADwAAAGRycy9kb3ducmV2LnhtbEyPwW7CMBBE75X6D9ZW6q040BahNA5CSKiqeipw4Gji&#10;bRKw1yF2QsrXd9sLXFYazWj2TTYfnBU9tqH2pGA8SkAgFd7UVCrYblZPMxAhajLaekIFPxhgnt/f&#10;ZTo1/kxf2K9jKbiEQqoVVDE2qZShqNDpMPINEnvfvnU6smxLaVp95nJn5SRJptLpmvhDpRtcVlgc&#10;151TgIk97T5mn8OF3rfd8bI69KfdRqnHh2HxBiLiEK9h+MNndMiZae87MkFYBTwk/l/2nicvLPcc&#10;egWZZ/KWPf8FAAD//wMAUEsBAi0AFAAGAAgAAAAhALaDOJL+AAAA4QEAABMAAAAAAAAAAAAAAAAA&#10;AAAAAFtDb250ZW50X1R5cGVzXS54bWxQSwECLQAUAAYACAAAACEAOP0h/9YAAACUAQAACwAAAAAA&#10;AAAAAAAAAAAvAQAAX3JlbHMvLnJlbHNQSwECLQAUAAYACAAAACEAdKJeSM0BAADsAwAADgAAAAAA&#10;AAAAAAAAAAAuAgAAZHJzL2Uyb0RvYy54bWxQSwECLQAUAAYACAAAACEAq5+3HNoAAAADAQAADwAA&#10;AAAAAAAAAAAAAAAnBAAAZHJzL2Rvd25yZXYueG1sUEsFBgAAAAAEAAQA8wAAAC4FAAAAAA==&#10;" strokecolor="#3f0065" strokeweight="3pt">
                      <w10:anchorlock/>
                    </v:line>
                  </w:pict>
                </mc:Fallback>
              </mc:AlternateContent>
            </w:r>
          </w:p>
          <w:p w14:paraId="0BAB593D" w14:textId="77777777" w:rsidR="00BB7B23" w:rsidRDefault="00BB7B23" w:rsidP="00DF027C">
            <w:pPr>
              <w:pStyle w:val="Contenu"/>
              <w:rPr>
                <w:rFonts w:ascii="Century Gothic" w:hAnsi="Century Gothic"/>
                <w:color w:val="002060"/>
                <w:sz w:val="32"/>
                <w:szCs w:val="24"/>
              </w:rPr>
            </w:pPr>
          </w:p>
          <w:p w14:paraId="08F95D84" w14:textId="486F56CF" w:rsidR="00BB7B23" w:rsidRPr="00AE27DA" w:rsidRDefault="00AE27DA" w:rsidP="00DF027C">
            <w:pPr>
              <w:pStyle w:val="Contenu"/>
              <w:rPr>
                <w:rFonts w:ascii="Century Gothic" w:hAnsi="Century Gothic"/>
                <w:b/>
                <w:bCs/>
                <w:color w:val="3F0065"/>
                <w:sz w:val="32"/>
                <w:szCs w:val="24"/>
              </w:rPr>
            </w:pPr>
            <w:r w:rsidRPr="00AE27DA">
              <w:rPr>
                <w:rFonts w:ascii="Century Gothic" w:hAnsi="Century Gothic"/>
                <w:b/>
                <w:bCs/>
                <w:color w:val="3F0065"/>
                <w:sz w:val="32"/>
                <w:szCs w:val="24"/>
              </w:rPr>
              <w:t>L</w:t>
            </w:r>
            <w:r w:rsidR="00FB77D1" w:rsidRPr="00AE27DA">
              <w:rPr>
                <w:rFonts w:ascii="Century Gothic" w:hAnsi="Century Gothic"/>
                <w:b/>
                <w:bCs/>
                <w:color w:val="3F0065"/>
                <w:sz w:val="32"/>
                <w:szCs w:val="24"/>
              </w:rPr>
              <w:t>iens</w:t>
            </w:r>
          </w:p>
          <w:p w14:paraId="60A9077C" w14:textId="77777777" w:rsidR="00FB77D1" w:rsidRDefault="00FB77D1" w:rsidP="00DF027C">
            <w:pPr>
              <w:pStyle w:val="Contenu"/>
              <w:rPr>
                <w:rFonts w:ascii="Century Gothic" w:hAnsi="Century Gothic"/>
                <w:color w:val="auto"/>
              </w:rPr>
            </w:pPr>
          </w:p>
          <w:p w14:paraId="087043E6" w14:textId="376F423A" w:rsidR="00FB77D1" w:rsidRPr="00AE27DA" w:rsidRDefault="00FB77D1" w:rsidP="00DF027C">
            <w:pPr>
              <w:pStyle w:val="Contenu"/>
              <w:rPr>
                <w:rFonts w:ascii="Century Gothic" w:hAnsi="Century Gothic"/>
                <w:color w:val="auto"/>
                <w:sz w:val="24"/>
                <w:szCs w:val="20"/>
              </w:rPr>
            </w:pPr>
            <w:r w:rsidRPr="00AE27DA">
              <w:rPr>
                <w:rFonts w:ascii="Century Gothic" w:hAnsi="Century Gothic"/>
                <w:color w:val="auto"/>
                <w:sz w:val="24"/>
                <w:szCs w:val="20"/>
              </w:rPr>
              <w:t xml:space="preserve">Visiteurs : </w:t>
            </w:r>
            <w:hyperlink r:id="rId16" w:anchor="responses" w:history="1">
              <w:r w:rsidR="00580492" w:rsidRPr="00AE27DA">
                <w:rPr>
                  <w:rStyle w:val="Hyperlien"/>
                  <w:rFonts w:ascii="Century Gothic" w:hAnsi="Century Gothic"/>
                  <w:b/>
                  <w:sz w:val="24"/>
                  <w:szCs w:val="20"/>
                </w:rPr>
                <w:t>Sondage - Visiteurs du 27e Salon du patrimoine de l'Outaouais - Google Forms</w:t>
              </w:r>
            </w:hyperlink>
          </w:p>
          <w:p w14:paraId="33664F54" w14:textId="77777777" w:rsidR="00917BE1" w:rsidRPr="00AE27DA" w:rsidRDefault="00917BE1" w:rsidP="00DF027C">
            <w:pPr>
              <w:pStyle w:val="Contenu"/>
              <w:rPr>
                <w:rFonts w:ascii="Century Gothic" w:hAnsi="Century Gothic"/>
                <w:color w:val="auto"/>
                <w:sz w:val="24"/>
                <w:szCs w:val="20"/>
              </w:rPr>
            </w:pPr>
          </w:p>
          <w:p w14:paraId="0D96463F" w14:textId="28FB365F" w:rsidR="00D95170" w:rsidRPr="00AE27DA" w:rsidRDefault="00F3091A" w:rsidP="00DF027C">
            <w:pPr>
              <w:pStyle w:val="Contenu"/>
              <w:rPr>
                <w:rFonts w:ascii="Century Gothic" w:hAnsi="Century Gothic"/>
                <w:color w:val="auto"/>
                <w:sz w:val="24"/>
                <w:szCs w:val="20"/>
              </w:rPr>
            </w:pPr>
            <w:r w:rsidRPr="00AE27DA">
              <w:rPr>
                <w:rFonts w:ascii="Century Gothic" w:hAnsi="Century Gothic"/>
                <w:color w:val="auto"/>
                <w:sz w:val="24"/>
                <w:szCs w:val="20"/>
              </w:rPr>
              <w:t>Exposants, conférenciers</w:t>
            </w:r>
            <w:r w:rsidR="00B30880" w:rsidRPr="00AE27DA">
              <w:rPr>
                <w:rFonts w:ascii="Century Gothic" w:hAnsi="Century Gothic"/>
                <w:color w:val="auto"/>
                <w:sz w:val="24"/>
                <w:szCs w:val="20"/>
              </w:rPr>
              <w:t>, etc.</w:t>
            </w:r>
            <w:r w:rsidRPr="00AE27DA">
              <w:rPr>
                <w:rFonts w:ascii="Century Gothic" w:hAnsi="Century Gothic"/>
                <w:color w:val="auto"/>
                <w:sz w:val="24"/>
                <w:szCs w:val="20"/>
              </w:rPr>
              <w:t xml:space="preserve"> : </w:t>
            </w:r>
            <w:hyperlink r:id="rId17" w:history="1">
              <w:r w:rsidR="00B30880" w:rsidRPr="00AE27DA">
                <w:rPr>
                  <w:rStyle w:val="Hyperlien"/>
                  <w:rFonts w:ascii="Century Gothic" w:hAnsi="Century Gothic"/>
                  <w:b/>
                  <w:sz w:val="24"/>
                  <w:szCs w:val="20"/>
                </w:rPr>
                <w:t>Sondage auprès des exposants du 27e Salon du patrimoine de l'Outaouais - Google Forms</w:t>
              </w:r>
            </w:hyperlink>
          </w:p>
          <w:p w14:paraId="3087B615" w14:textId="77777777" w:rsidR="00917BE1" w:rsidRDefault="00917BE1" w:rsidP="00DF027C">
            <w:pPr>
              <w:pStyle w:val="Contenu"/>
              <w:rPr>
                <w:rFonts w:ascii="Century Gothic" w:hAnsi="Century Gothic"/>
                <w:color w:val="auto"/>
              </w:rPr>
            </w:pPr>
          </w:p>
          <w:p w14:paraId="36350C44" w14:textId="282C5621" w:rsidR="002A72DC" w:rsidRPr="00B82135" w:rsidRDefault="00981190" w:rsidP="00DF027C">
            <w:pPr>
              <w:pStyle w:val="Contenu"/>
              <w:rPr>
                <w:rFonts w:ascii="Century Gothic" w:hAnsi="Century Gothic"/>
                <w:color w:val="auto"/>
              </w:rPr>
            </w:pPr>
            <w:r>
              <w:rPr>
                <w:rFonts w:ascii="Century Gothic" w:hAnsi="Century Gothic"/>
                <w:color w:val="auto"/>
              </w:rPr>
              <w:t xml:space="preserve"> </w:t>
            </w:r>
          </w:p>
          <w:tbl>
            <w:tblPr>
              <w:tblpPr w:leftFromText="141" w:rightFromText="141" w:vertAnchor="text" w:horzAnchor="margin" w:tblpXSpec="center" w:tblpY="-28"/>
              <w:tblW w:w="0" w:type="auto"/>
              <w:shd w:val="clear" w:color="auto" w:fill="C1D9CB" w:themeFill="accent5"/>
              <w:tblLayout w:type="fixed"/>
              <w:tblCellMar>
                <w:left w:w="70" w:type="dxa"/>
                <w:right w:w="70" w:type="dxa"/>
              </w:tblCellMar>
              <w:tblLook w:val="04A0" w:firstRow="1" w:lastRow="0" w:firstColumn="1" w:lastColumn="0" w:noHBand="0" w:noVBand="1"/>
            </w:tblPr>
            <w:tblGrid>
              <w:gridCol w:w="9770"/>
            </w:tblGrid>
            <w:tr w:rsidR="00D8542E" w:rsidRPr="002A72DC" w14:paraId="0FA3EF5D" w14:textId="77777777" w:rsidTr="00AD5F94">
              <w:trPr>
                <w:trHeight w:val="660"/>
              </w:trPr>
              <w:tc>
                <w:tcPr>
                  <w:tcW w:w="9762" w:type="dxa"/>
                  <w:tcBorders>
                    <w:top w:val="nil"/>
                    <w:left w:val="nil"/>
                    <w:bottom w:val="nil"/>
                    <w:right w:val="nil"/>
                  </w:tcBorders>
                  <w:shd w:val="clear" w:color="auto" w:fill="FFFFFF" w:themeFill="background1"/>
                  <w:noWrap/>
                  <w:hideMark/>
                </w:tcPr>
                <w:p w14:paraId="01A9DC55" w14:textId="7B00D603" w:rsidR="00D8542E" w:rsidRPr="00BB7B23" w:rsidRDefault="00EB1D85" w:rsidP="00BB7B23">
                  <w:pPr>
                    <w:spacing w:line="240" w:lineRule="auto"/>
                    <w:rPr>
                      <w:rFonts w:ascii="Century Gothic" w:eastAsia="Times New Roman" w:hAnsi="Century Gothic" w:cs="Calibri"/>
                      <w:b w:val="0"/>
                      <w:color w:val="3F0065"/>
                      <w:sz w:val="22"/>
                      <w:lang w:eastAsia="fr-CA"/>
                    </w:rPr>
                  </w:pPr>
                  <w:r w:rsidRPr="00BB7B23">
                    <w:rPr>
                      <w:rFonts w:ascii="Century Gothic" w:eastAsia="Times New Roman" w:hAnsi="Century Gothic" w:cs="Calibri"/>
                      <w:bCs/>
                      <w:color w:val="3F0065"/>
                      <w:sz w:val="40"/>
                      <w:szCs w:val="40"/>
                      <w:lang w:eastAsia="fr-CA"/>
                    </w:rPr>
                    <w:lastRenderedPageBreak/>
                    <w:t xml:space="preserve">Réponses </w:t>
                  </w:r>
                  <w:r w:rsidR="00BB7B23" w:rsidRPr="00BB7B23">
                    <w:rPr>
                      <w:rFonts w:ascii="Century Gothic" w:eastAsia="Times New Roman" w:hAnsi="Century Gothic" w:cs="Calibri"/>
                      <w:bCs/>
                      <w:color w:val="3F0065"/>
                      <w:sz w:val="40"/>
                      <w:szCs w:val="40"/>
                      <w:lang w:eastAsia="fr-CA"/>
                    </w:rPr>
                    <w:t xml:space="preserve">- </w:t>
                  </w:r>
                  <w:r w:rsidR="00F60EA6" w:rsidRPr="00BB7B23">
                    <w:rPr>
                      <w:rFonts w:ascii="Century Gothic" w:eastAsia="Times New Roman" w:hAnsi="Century Gothic" w:cs="Calibri"/>
                      <w:bCs/>
                      <w:color w:val="3F0065"/>
                      <w:sz w:val="40"/>
                      <w:szCs w:val="40"/>
                      <w:lang w:eastAsia="fr-CA"/>
                    </w:rPr>
                    <w:t>sondages</w:t>
                  </w:r>
                  <w:r w:rsidRPr="00BB7B23">
                    <w:rPr>
                      <w:rFonts w:ascii="Century Gothic" w:eastAsia="Times New Roman" w:hAnsi="Century Gothic" w:cs="Calibri"/>
                      <w:bCs/>
                      <w:color w:val="3F0065"/>
                      <w:sz w:val="40"/>
                      <w:szCs w:val="40"/>
                      <w:lang w:eastAsia="fr-CA"/>
                    </w:rPr>
                    <w:t xml:space="preserve"> des </w:t>
                  </w:r>
                  <w:r w:rsidR="00940CAF" w:rsidRPr="00BB7B23">
                    <w:rPr>
                      <w:rFonts w:ascii="Century Gothic" w:eastAsia="Times New Roman" w:hAnsi="Century Gothic" w:cs="Calibri"/>
                      <w:bCs/>
                      <w:color w:val="3F0065"/>
                      <w:sz w:val="40"/>
                      <w:szCs w:val="40"/>
                      <w:lang w:eastAsia="fr-CA"/>
                    </w:rPr>
                    <w:t>participants</w:t>
                  </w:r>
                  <w:r w:rsidR="00940CAF" w:rsidRPr="00BB7B23">
                    <w:rPr>
                      <w:rFonts w:ascii="Century Gothic" w:eastAsia="Times New Roman" w:hAnsi="Century Gothic" w:cs="Calibri"/>
                      <w:b w:val="0"/>
                      <w:color w:val="3F0065"/>
                      <w:sz w:val="40"/>
                      <w:szCs w:val="40"/>
                      <w:lang w:eastAsia="fr-CA"/>
                    </w:rPr>
                    <w:t xml:space="preserve"> </w:t>
                  </w:r>
                  <w:r w:rsidR="00940CAF" w:rsidRPr="00BB7B23">
                    <w:rPr>
                      <w:rFonts w:ascii="Century Gothic" w:eastAsia="Times New Roman" w:hAnsi="Century Gothic" w:cs="Calibri"/>
                      <w:b w:val="0"/>
                      <w:color w:val="3F0065"/>
                      <w:sz w:val="22"/>
                      <w:lang w:eastAsia="fr-CA"/>
                    </w:rPr>
                    <w:t>(</w:t>
                  </w:r>
                  <w:r w:rsidRPr="00BB7B23">
                    <w:rPr>
                      <w:rFonts w:ascii="Century Gothic" w:eastAsia="Times New Roman" w:hAnsi="Century Gothic" w:cs="Calibri"/>
                      <w:b w:val="0"/>
                      <w:color w:val="3F0065"/>
                      <w:sz w:val="22"/>
                      <w:lang w:eastAsia="fr-CA"/>
                    </w:rPr>
                    <w:t>exposants/conférenciers/</w:t>
                  </w:r>
                  <w:r w:rsidR="00940CAF" w:rsidRPr="00BB7B23">
                    <w:rPr>
                      <w:rFonts w:ascii="Century Gothic" w:eastAsia="Times New Roman" w:hAnsi="Century Gothic" w:cs="Calibri"/>
                      <w:b w:val="0"/>
                      <w:color w:val="3F0065"/>
                      <w:sz w:val="22"/>
                      <w:lang w:eastAsia="fr-CA"/>
                    </w:rPr>
                    <w:t>guides)</w:t>
                  </w:r>
                </w:p>
                <w:p w14:paraId="163EB8AE" w14:textId="11FB8DFB" w:rsidR="00EF019A" w:rsidRPr="00BB7B23" w:rsidRDefault="00EF019A" w:rsidP="00BB7B23">
                  <w:pPr>
                    <w:spacing w:line="240" w:lineRule="auto"/>
                    <w:rPr>
                      <w:rFonts w:ascii="Century Gothic" w:eastAsia="Times New Roman" w:hAnsi="Century Gothic" w:cs="Calibri"/>
                      <w:b w:val="0"/>
                      <w:color w:val="3F0065"/>
                      <w:sz w:val="22"/>
                      <w:lang w:eastAsia="fr-CA"/>
                    </w:rPr>
                  </w:pPr>
                  <w:r w:rsidRPr="00BB7B23">
                    <w:rPr>
                      <w:rFonts w:ascii="Century Gothic" w:eastAsia="Times New Roman" w:hAnsi="Century Gothic" w:cs="Calibri"/>
                      <w:b w:val="0"/>
                      <w:color w:val="3F0065"/>
                      <w:sz w:val="22"/>
                      <w:lang w:eastAsia="fr-CA"/>
                    </w:rPr>
                    <w:t xml:space="preserve">6 réponses </w:t>
                  </w:r>
                </w:p>
                <w:p w14:paraId="6C76620C" w14:textId="77777777" w:rsidR="00D8542E" w:rsidRDefault="00D8542E" w:rsidP="002A72DC">
                  <w:pPr>
                    <w:rPr>
                      <w:rFonts w:ascii="Century Gothic" w:hAnsi="Century Gothic"/>
                      <w:b w:val="0"/>
                      <w:szCs w:val="28"/>
                      <w:lang w:bidi="fr-FR"/>
                    </w:rPr>
                  </w:pPr>
                </w:p>
                <w:p w14:paraId="149C56E8" w14:textId="77777777" w:rsidR="00D8542E" w:rsidRPr="002A72DC" w:rsidRDefault="00D8542E" w:rsidP="002A72DC">
                  <w:pPr>
                    <w:rPr>
                      <w:rFonts w:ascii="Century Gothic" w:hAnsi="Century Gothic"/>
                      <w:b w:val="0"/>
                      <w:szCs w:val="28"/>
                      <w:lang w:bidi="fr-FR"/>
                    </w:rPr>
                  </w:pPr>
                </w:p>
                <w:p w14:paraId="53B0CBE9" w14:textId="6A4835F1" w:rsidR="00D8542E" w:rsidRDefault="00447B28" w:rsidP="002A72DC">
                  <w:pPr>
                    <w:spacing w:line="240" w:lineRule="auto"/>
                    <w:rPr>
                      <w:rFonts w:ascii="Century Gothic" w:eastAsia="Times New Roman" w:hAnsi="Century Gothic" w:cs="Times New Roman"/>
                      <w:b w:val="0"/>
                      <w:sz w:val="24"/>
                      <w:szCs w:val="24"/>
                      <w:lang w:eastAsia="fr-CA"/>
                    </w:rPr>
                  </w:pPr>
                  <w:r>
                    <w:rPr>
                      <w:noProof/>
                    </w:rPr>
                    <w:drawing>
                      <wp:inline distT="0" distB="0" distL="0" distR="0" wp14:anchorId="5CD7FF95" wp14:editId="1F6CF071">
                        <wp:extent cx="6109970" cy="2301240"/>
                        <wp:effectExtent l="0" t="0" r="5080" b="3810"/>
                        <wp:docPr id="1575014758" name="Image 17" descr="Tableau des réponses au formulaire Forms. Titre de la question : Êtes-vous membre du Réseau du patrimoine de Gatineau et de l'Outaouais ?. Nombre de réponses : 6 réponse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8" descr="Tableau des réponses au formulaire Forms. Titre de la question : Êtes-vous membre du Réseau du patrimoine de Gatineau et de l'Outaouais ?. Nombre de réponses : 6 réponses."/>
                                <pic:cNvPicPr>
                                  <a:picLocks noChangeAspect="1" noChangeArrowheads="1"/>
                                </pic:cNvPicPr>
                              </pic:nvPicPr>
                              <pic:blipFill rotWithShape="1">
                                <a:blip r:embed="rId18" cstate="print">
                                  <a:extLst>
                                    <a:ext uri="{28A0092B-C50C-407E-A947-70E740481C1C}">
                                      <a14:useLocalDpi xmlns:a14="http://schemas.microsoft.com/office/drawing/2010/main" val="0"/>
                                    </a:ext>
                                  </a:extLst>
                                </a:blip>
                                <a:srcRect l="1716" b="10541"/>
                                <a:stretch>
                                  <a:fillRect/>
                                </a:stretch>
                              </pic:blipFill>
                              <pic:spPr bwMode="auto">
                                <a:xfrm>
                                  <a:off x="0" y="0"/>
                                  <a:ext cx="6109970" cy="2301240"/>
                                </a:xfrm>
                                <a:prstGeom prst="rect">
                                  <a:avLst/>
                                </a:prstGeom>
                                <a:noFill/>
                                <a:ln>
                                  <a:noFill/>
                                </a:ln>
                                <a:extLst>
                                  <a:ext uri="{53640926-AAD7-44D8-BBD7-CCE9431645EC}">
                                    <a14:shadowObscured xmlns:a14="http://schemas.microsoft.com/office/drawing/2010/main"/>
                                  </a:ext>
                                </a:extLst>
                              </pic:spPr>
                            </pic:pic>
                          </a:graphicData>
                        </a:graphic>
                      </wp:inline>
                    </w:drawing>
                  </w:r>
                </w:p>
                <w:p w14:paraId="29B49424" w14:textId="77777777" w:rsidR="00D8542E" w:rsidRPr="002A72DC" w:rsidRDefault="00D8542E" w:rsidP="002A72DC">
                  <w:pPr>
                    <w:spacing w:line="240" w:lineRule="auto"/>
                    <w:rPr>
                      <w:rFonts w:ascii="Century Gothic" w:eastAsia="Times New Roman" w:hAnsi="Century Gothic" w:cs="Times New Roman"/>
                      <w:b w:val="0"/>
                      <w:sz w:val="24"/>
                      <w:szCs w:val="24"/>
                      <w:lang w:eastAsia="fr-CA"/>
                    </w:rPr>
                  </w:pPr>
                </w:p>
              </w:tc>
            </w:tr>
          </w:tbl>
          <w:p w14:paraId="0595460C" w14:textId="0DEA5CC7" w:rsidR="002A72DC" w:rsidRPr="002A72DC" w:rsidRDefault="002A72DC" w:rsidP="00DF027C">
            <w:pPr>
              <w:pStyle w:val="Contenu"/>
              <w:rPr>
                <w:rFonts w:ascii="Century Gothic" w:hAnsi="Century Gothic"/>
              </w:rPr>
            </w:pPr>
          </w:p>
        </w:tc>
      </w:tr>
    </w:tbl>
    <w:p w14:paraId="49C2CEA1" w14:textId="0925DFA2" w:rsidR="008E112C" w:rsidRDefault="000B0CDA" w:rsidP="00AB02A7">
      <w:pPr>
        <w:spacing w:after="200"/>
      </w:pPr>
      <w:r>
        <w:rPr>
          <w:noProof/>
        </w:rPr>
        <w:lastRenderedPageBreak/>
        <w:drawing>
          <wp:inline distT="0" distB="0" distL="0" distR="0" wp14:anchorId="1668C0FA" wp14:editId="204558D0">
            <wp:extent cx="6115050" cy="2278380"/>
            <wp:effectExtent l="0" t="0" r="0" b="7620"/>
            <wp:docPr id="47224438" name="Image 18" descr="Tableau des réponses au formulaire Forms. Titre de la question : Désireriez-vous devenir membre et être ainsi informé sur la tenue du prochain Salon au printemps 2027?. Nombre de réponses : 3 réponse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0" descr="Tableau des réponses au formulaire Forms. Titre de la question : Désireriez-vous devenir membre et être ainsi informé sur la tenue du prochain Salon au printemps 2027?. Nombre de réponses : 3 réponses."/>
                    <pic:cNvPicPr>
                      <a:picLocks noChangeAspect="1" noChangeArrowheads="1"/>
                    </pic:cNvPicPr>
                  </pic:nvPicPr>
                  <pic:blipFill rotWithShape="1">
                    <a:blip r:embed="rId19" cstate="print">
                      <a:extLst>
                        <a:ext uri="{28A0092B-C50C-407E-A947-70E740481C1C}">
                          <a14:useLocalDpi xmlns:a14="http://schemas.microsoft.com/office/drawing/2010/main" val="0"/>
                        </a:ext>
                      </a:extLst>
                    </a:blip>
                    <a:srcRect l="374" t="6741" r="-374" b="9269"/>
                    <a:stretch>
                      <a:fillRect/>
                    </a:stretch>
                  </pic:blipFill>
                  <pic:spPr bwMode="auto">
                    <a:xfrm>
                      <a:off x="0" y="0"/>
                      <a:ext cx="6115050" cy="2278380"/>
                    </a:xfrm>
                    <a:prstGeom prst="rect">
                      <a:avLst/>
                    </a:prstGeom>
                    <a:noFill/>
                    <a:ln>
                      <a:noFill/>
                    </a:ln>
                    <a:extLst>
                      <a:ext uri="{53640926-AAD7-44D8-BBD7-CCE9431645EC}">
                        <a14:shadowObscured xmlns:a14="http://schemas.microsoft.com/office/drawing/2010/main"/>
                      </a:ext>
                    </a:extLst>
                  </pic:spPr>
                </pic:pic>
              </a:graphicData>
            </a:graphic>
          </wp:inline>
        </w:drawing>
      </w:r>
    </w:p>
    <w:p w14:paraId="72576C25" w14:textId="44E1A627" w:rsidR="00447B28" w:rsidRDefault="006160E0" w:rsidP="00AB02A7">
      <w:pPr>
        <w:spacing w:after="200"/>
      </w:pPr>
      <w:r>
        <w:rPr>
          <w:noProof/>
        </w:rPr>
        <w:drawing>
          <wp:inline distT="0" distB="0" distL="0" distR="0" wp14:anchorId="039A551B" wp14:editId="4E8F8E95">
            <wp:extent cx="6371590" cy="2423160"/>
            <wp:effectExtent l="0" t="0" r="0" b="0"/>
            <wp:docPr id="13888371" name="Image 19" descr="Tableau des réponses au formulaire Forms. Titre de la question : 1. Avez vous participer au 5 à 7 des exposants et exposantes du 22 mai 2026, à l'Hôtel du Château Logue?. Nombre de réponses : 6 réponse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2" descr="Tableau des réponses au formulaire Forms. Titre de la question : 1. Avez vous participer au 5 à 7 des exposants et exposantes du 22 mai 2026, à l'Hôtel du Château Logue?. Nombre de réponses : 6 réponses."/>
                    <pic:cNvPicPr>
                      <a:picLocks noChangeAspect="1" noChangeArrowheads="1"/>
                    </pic:cNvPicPr>
                  </pic:nvPicPr>
                  <pic:blipFill rotWithShape="1">
                    <a:blip r:embed="rId20" cstate="print">
                      <a:extLst>
                        <a:ext uri="{28A0092B-C50C-407E-A947-70E740481C1C}">
                          <a14:useLocalDpi xmlns:a14="http://schemas.microsoft.com/office/drawing/2010/main" val="0"/>
                        </a:ext>
                      </a:extLst>
                    </a:blip>
                    <a:srcRect t="6325" b="9862"/>
                    <a:stretch>
                      <a:fillRect/>
                    </a:stretch>
                  </pic:blipFill>
                  <pic:spPr bwMode="auto">
                    <a:xfrm>
                      <a:off x="0" y="0"/>
                      <a:ext cx="6371590" cy="2423160"/>
                    </a:xfrm>
                    <a:prstGeom prst="rect">
                      <a:avLst/>
                    </a:prstGeom>
                    <a:noFill/>
                    <a:ln>
                      <a:noFill/>
                    </a:ln>
                    <a:extLst>
                      <a:ext uri="{53640926-AAD7-44D8-BBD7-CCE9431645EC}">
                        <a14:shadowObscured xmlns:a14="http://schemas.microsoft.com/office/drawing/2010/main"/>
                      </a:ext>
                    </a:extLst>
                  </pic:spPr>
                </pic:pic>
              </a:graphicData>
            </a:graphic>
          </wp:inline>
        </w:drawing>
      </w:r>
    </w:p>
    <w:p w14:paraId="2290E740" w14:textId="0D9F830A" w:rsidR="0091450F" w:rsidRDefault="004A141A" w:rsidP="00AB02A7">
      <w:pPr>
        <w:spacing w:after="200"/>
      </w:pPr>
      <w:r>
        <w:rPr>
          <w:noProof/>
        </w:rPr>
        <w:lastRenderedPageBreak/>
        <w:drawing>
          <wp:inline distT="0" distB="0" distL="0" distR="0" wp14:anchorId="31574EDA" wp14:editId="56E09649">
            <wp:extent cx="6371590" cy="2689860"/>
            <wp:effectExtent l="0" t="0" r="0" b="0"/>
            <wp:docPr id="460656930" name="Image 20" descr="Tableau des réponses au formulaire Forms. Titre de la question : 2. Qu'avez-vous pensé du 5 à 7 offert aux exposants et exposantes au Musée de l'Auberge Symmes la veille du Salon du patrimoine de ce printemps ? (Cochez votre choix de réponse.). Nombre de réponses : 6 réponse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4" descr="Tableau des réponses au formulaire Forms. Titre de la question : 2. Qu'avez-vous pensé du 5 à 7 offert aux exposants et exposantes au Musée de l'Auberge Symmes la veille du Salon du patrimoine de ce printemps ? (Cochez votre choix de réponse.). Nombre de réponses : 6 réponses."/>
                    <pic:cNvPicPr>
                      <a:picLocks noChangeAspect="1" noChangeArrowheads="1"/>
                    </pic:cNvPicPr>
                  </pic:nvPicPr>
                  <pic:blipFill rotWithShape="1">
                    <a:blip r:embed="rId21" cstate="print">
                      <a:extLst>
                        <a:ext uri="{28A0092B-C50C-407E-A947-70E740481C1C}">
                          <a14:useLocalDpi xmlns:a14="http://schemas.microsoft.com/office/drawing/2010/main" val="0"/>
                        </a:ext>
                      </a:extLst>
                    </a:blip>
                    <a:srcRect t="5646" b="11311"/>
                    <a:stretch>
                      <a:fillRect/>
                    </a:stretch>
                  </pic:blipFill>
                  <pic:spPr bwMode="auto">
                    <a:xfrm>
                      <a:off x="0" y="0"/>
                      <a:ext cx="6371590" cy="2689860"/>
                    </a:xfrm>
                    <a:prstGeom prst="rect">
                      <a:avLst/>
                    </a:prstGeom>
                    <a:noFill/>
                    <a:ln>
                      <a:noFill/>
                    </a:ln>
                    <a:extLst>
                      <a:ext uri="{53640926-AAD7-44D8-BBD7-CCE9431645EC}">
                        <a14:shadowObscured xmlns:a14="http://schemas.microsoft.com/office/drawing/2010/main"/>
                      </a:ext>
                    </a:extLst>
                  </pic:spPr>
                </pic:pic>
              </a:graphicData>
            </a:graphic>
          </wp:inline>
        </w:drawing>
      </w:r>
      <w:r>
        <w:rPr>
          <w:noProof/>
        </w:rPr>
        <w:drawing>
          <wp:inline distT="0" distB="0" distL="0" distR="0" wp14:anchorId="5B7F161F" wp14:editId="604AAAD7">
            <wp:extent cx="6371590" cy="2682240"/>
            <wp:effectExtent l="0" t="0" r="0" b="3810"/>
            <wp:docPr id="103287080" name="Image 21" descr="Tableau des réponses au formulaire Forms. Titre de la question : 3. Qu'avez-vous pensé de l'emplacement du 27e Salon du patrimoine de l'Outaouais (à savoir l'hôtel du Château Logue) ? (Cochez votre choix de réponse.)&#10;. Nombre de réponses : 6 réponse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6" descr="Tableau des réponses au formulaire Forms. Titre de la question : 3. Qu'avez-vous pensé de l'emplacement du 27e Salon du patrimoine de l'Outaouais (à savoir l'hôtel du Château Logue) ? (Cochez votre choix de réponse.)&#10;. Nombre de réponses : 6 réponses."/>
                    <pic:cNvPicPr>
                      <a:picLocks noChangeAspect="1" noChangeArrowheads="1"/>
                    </pic:cNvPicPr>
                  </pic:nvPicPr>
                  <pic:blipFill rotWithShape="1">
                    <a:blip r:embed="rId22" cstate="print">
                      <a:extLst>
                        <a:ext uri="{28A0092B-C50C-407E-A947-70E740481C1C}">
                          <a14:useLocalDpi xmlns:a14="http://schemas.microsoft.com/office/drawing/2010/main" val="0"/>
                        </a:ext>
                      </a:extLst>
                    </a:blip>
                    <a:srcRect t="5411" b="11782"/>
                    <a:stretch>
                      <a:fillRect/>
                    </a:stretch>
                  </pic:blipFill>
                  <pic:spPr bwMode="auto">
                    <a:xfrm>
                      <a:off x="0" y="0"/>
                      <a:ext cx="6371590" cy="2682240"/>
                    </a:xfrm>
                    <a:prstGeom prst="rect">
                      <a:avLst/>
                    </a:prstGeom>
                    <a:noFill/>
                    <a:ln>
                      <a:noFill/>
                    </a:ln>
                    <a:extLst>
                      <a:ext uri="{53640926-AAD7-44D8-BBD7-CCE9431645EC}">
                        <a14:shadowObscured xmlns:a14="http://schemas.microsoft.com/office/drawing/2010/main"/>
                      </a:ext>
                    </a:extLst>
                  </pic:spPr>
                </pic:pic>
              </a:graphicData>
            </a:graphic>
          </wp:inline>
        </w:drawing>
      </w:r>
    </w:p>
    <w:p w14:paraId="3DA9D766" w14:textId="17065BB7" w:rsidR="0091450F" w:rsidRDefault="000367C1" w:rsidP="00AB02A7">
      <w:pPr>
        <w:spacing w:after="200"/>
      </w:pPr>
      <w:r>
        <w:rPr>
          <w:noProof/>
        </w:rPr>
        <w:drawing>
          <wp:inline distT="0" distB="0" distL="0" distR="0" wp14:anchorId="15B69B6C" wp14:editId="5DA72368">
            <wp:extent cx="6371590" cy="2712720"/>
            <wp:effectExtent l="0" t="0" r="0" b="0"/>
            <wp:docPr id="198709413" name="Image 22" descr="Tableau des réponses au formulaire Forms. Titre de la question : 4. Comment avez-vous apprécié le thème du Salon du patrimoine qui commémorait les 200 ans d'établissement du premier poste de traite de Maniwaki ? (Cochez votre choix de réponse).&#10;. Nombre de réponses : 6 réponse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8" descr="Tableau des réponses au formulaire Forms. Titre de la question : 4. Comment avez-vous apprécié le thème du Salon du patrimoine qui commémorait les 200 ans d'établissement du premier poste de traite de Maniwaki ? (Cochez votre choix de réponse).&#10;. Nombre de réponses : 6 réponses."/>
                    <pic:cNvPicPr>
                      <a:picLocks noChangeAspect="1" noChangeArrowheads="1"/>
                    </pic:cNvPicPr>
                  </pic:nvPicPr>
                  <pic:blipFill rotWithShape="1">
                    <a:blip r:embed="rId23" cstate="print">
                      <a:extLst>
                        <a:ext uri="{28A0092B-C50C-407E-A947-70E740481C1C}">
                          <a14:useLocalDpi xmlns:a14="http://schemas.microsoft.com/office/drawing/2010/main" val="0"/>
                        </a:ext>
                      </a:extLst>
                    </a:blip>
                    <a:srcRect t="4942" b="11311"/>
                    <a:stretch>
                      <a:fillRect/>
                    </a:stretch>
                  </pic:blipFill>
                  <pic:spPr bwMode="auto">
                    <a:xfrm>
                      <a:off x="0" y="0"/>
                      <a:ext cx="6371590" cy="2712720"/>
                    </a:xfrm>
                    <a:prstGeom prst="rect">
                      <a:avLst/>
                    </a:prstGeom>
                    <a:noFill/>
                    <a:ln>
                      <a:noFill/>
                    </a:ln>
                    <a:extLst>
                      <a:ext uri="{53640926-AAD7-44D8-BBD7-CCE9431645EC}">
                        <a14:shadowObscured xmlns:a14="http://schemas.microsoft.com/office/drawing/2010/main"/>
                      </a:ext>
                    </a:extLst>
                  </pic:spPr>
                </pic:pic>
              </a:graphicData>
            </a:graphic>
          </wp:inline>
        </w:drawing>
      </w:r>
    </w:p>
    <w:p w14:paraId="3E9773B0" w14:textId="77777777" w:rsidR="000367C1" w:rsidRDefault="000367C1" w:rsidP="00AB02A7">
      <w:pPr>
        <w:spacing w:after="200"/>
      </w:pPr>
    </w:p>
    <w:p w14:paraId="20A715E6" w14:textId="10CC5103" w:rsidR="000367C1" w:rsidRDefault="000367C1" w:rsidP="00AB02A7">
      <w:pPr>
        <w:spacing w:after="200"/>
      </w:pPr>
      <w:r>
        <w:rPr>
          <w:noProof/>
        </w:rPr>
        <w:lastRenderedPageBreak/>
        <w:drawing>
          <wp:inline distT="0" distB="0" distL="0" distR="0" wp14:anchorId="7F389128" wp14:editId="2673EAF1">
            <wp:extent cx="6371590" cy="2659380"/>
            <wp:effectExtent l="0" t="0" r="0" b="7620"/>
            <wp:docPr id="2100560019" name="Image 23" descr="Tableau des réponses au formulaire Forms. Titre de la question : 5. Qu'avez-vous pensé de la publicité du 27e Salon du patrimoine de l'Outaouais (vidéos, affichage, média, etc.) ? (Cochez votre choix de réponse).&#10;. Nombre de réponses : 6 réponse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0" descr="Tableau des réponses au formulaire Forms. Titre de la question : 5. Qu'avez-vous pensé de la publicité du 27e Salon du patrimoine de l'Outaouais (vidéos, affichage, média, etc.) ? (Cochez votre choix de réponse).&#10;. Nombre de réponses : 6 réponses."/>
                    <pic:cNvPicPr>
                      <a:picLocks noChangeAspect="1" noChangeArrowheads="1"/>
                    </pic:cNvPicPr>
                  </pic:nvPicPr>
                  <pic:blipFill rotWithShape="1">
                    <a:blip r:embed="rId24" cstate="print">
                      <a:extLst>
                        <a:ext uri="{28A0092B-C50C-407E-A947-70E740481C1C}">
                          <a14:useLocalDpi xmlns:a14="http://schemas.microsoft.com/office/drawing/2010/main" val="0"/>
                        </a:ext>
                      </a:extLst>
                    </a:blip>
                    <a:srcRect t="6115" b="11782"/>
                    <a:stretch>
                      <a:fillRect/>
                    </a:stretch>
                  </pic:blipFill>
                  <pic:spPr bwMode="auto">
                    <a:xfrm>
                      <a:off x="0" y="0"/>
                      <a:ext cx="6371590" cy="2659380"/>
                    </a:xfrm>
                    <a:prstGeom prst="rect">
                      <a:avLst/>
                    </a:prstGeom>
                    <a:noFill/>
                    <a:ln>
                      <a:noFill/>
                    </a:ln>
                    <a:extLst>
                      <a:ext uri="{53640926-AAD7-44D8-BBD7-CCE9431645EC}">
                        <a14:shadowObscured xmlns:a14="http://schemas.microsoft.com/office/drawing/2010/main"/>
                      </a:ext>
                    </a:extLst>
                  </pic:spPr>
                </pic:pic>
              </a:graphicData>
            </a:graphic>
          </wp:inline>
        </w:drawing>
      </w:r>
    </w:p>
    <w:p w14:paraId="022E86F3" w14:textId="1FACC295" w:rsidR="000367C1" w:rsidRDefault="000367C1" w:rsidP="00AB02A7">
      <w:pPr>
        <w:spacing w:after="200"/>
      </w:pPr>
      <w:r>
        <w:rPr>
          <w:noProof/>
        </w:rPr>
        <w:drawing>
          <wp:inline distT="0" distB="0" distL="0" distR="0" wp14:anchorId="6836231B" wp14:editId="26B78B0C">
            <wp:extent cx="6371590" cy="2674620"/>
            <wp:effectExtent l="0" t="0" r="0" b="0"/>
            <wp:docPr id="666684323" name="Image 24" descr="Tableau des réponses au formulaire Forms. Titre de la question : 6. Comment avez-vous apprécié les conférences/activités du Salon du patrimoine ? (Cochez votre choix de réponse).&#10;. Nombre de réponses : 4 réponse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2" descr="Tableau des réponses au formulaire Forms. Titre de la question : 6. Comment avez-vous apprécié les conférences/activités du Salon du patrimoine ? (Cochez votre choix de réponse).&#10;. Nombre de réponses : 4 réponses."/>
                    <pic:cNvPicPr>
                      <a:picLocks noChangeAspect="1" noChangeArrowheads="1"/>
                    </pic:cNvPicPr>
                  </pic:nvPicPr>
                  <pic:blipFill rotWithShape="1">
                    <a:blip r:embed="rId25" cstate="print">
                      <a:extLst>
                        <a:ext uri="{28A0092B-C50C-407E-A947-70E740481C1C}">
                          <a14:useLocalDpi xmlns:a14="http://schemas.microsoft.com/office/drawing/2010/main" val="0"/>
                        </a:ext>
                      </a:extLst>
                    </a:blip>
                    <a:srcRect t="5410" b="12018"/>
                    <a:stretch>
                      <a:fillRect/>
                    </a:stretch>
                  </pic:blipFill>
                  <pic:spPr bwMode="auto">
                    <a:xfrm>
                      <a:off x="0" y="0"/>
                      <a:ext cx="6371590" cy="2674620"/>
                    </a:xfrm>
                    <a:prstGeom prst="rect">
                      <a:avLst/>
                    </a:prstGeom>
                    <a:noFill/>
                    <a:ln>
                      <a:noFill/>
                    </a:ln>
                    <a:extLst>
                      <a:ext uri="{53640926-AAD7-44D8-BBD7-CCE9431645EC}">
                        <a14:shadowObscured xmlns:a14="http://schemas.microsoft.com/office/drawing/2010/main"/>
                      </a:ext>
                    </a:extLst>
                  </pic:spPr>
                </pic:pic>
              </a:graphicData>
            </a:graphic>
          </wp:inline>
        </w:drawing>
      </w:r>
    </w:p>
    <w:p w14:paraId="4F2C23A4" w14:textId="12F9A932" w:rsidR="000367C1" w:rsidRDefault="000367C1" w:rsidP="00AB02A7">
      <w:pPr>
        <w:spacing w:after="200"/>
      </w:pPr>
      <w:r>
        <w:rPr>
          <w:noProof/>
        </w:rPr>
        <w:drawing>
          <wp:inline distT="0" distB="0" distL="0" distR="0" wp14:anchorId="2DEBDA99" wp14:editId="08D0C045">
            <wp:extent cx="6371590" cy="2682240"/>
            <wp:effectExtent l="0" t="0" r="0" b="3810"/>
            <wp:docPr id="992317458" name="Image 25" descr="Tableau des réponses au formulaire Forms. Titre de la question : 7. Comment avez-vous globalement apprécié le 27e Salon du patrimoine de l'Outaouais  ?&#10; (Cochez votre choix de réponse).&#10;. Nombre de réponses : 6 réponse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4" descr="Tableau des réponses au formulaire Forms. Titre de la question : 7. Comment avez-vous globalement apprécié le 27e Salon du patrimoine de l'Outaouais  ?&#10; (Cochez votre choix de réponse).&#10;. Nombre de réponses : 6 réponses."/>
                    <pic:cNvPicPr>
                      <a:picLocks noChangeAspect="1" noChangeArrowheads="1"/>
                    </pic:cNvPicPr>
                  </pic:nvPicPr>
                  <pic:blipFill rotWithShape="1">
                    <a:blip r:embed="rId26" cstate="print">
                      <a:extLst>
                        <a:ext uri="{28A0092B-C50C-407E-A947-70E740481C1C}">
                          <a14:useLocalDpi xmlns:a14="http://schemas.microsoft.com/office/drawing/2010/main" val="0"/>
                        </a:ext>
                      </a:extLst>
                    </a:blip>
                    <a:srcRect t="5646" b="11547"/>
                    <a:stretch>
                      <a:fillRect/>
                    </a:stretch>
                  </pic:blipFill>
                  <pic:spPr bwMode="auto">
                    <a:xfrm>
                      <a:off x="0" y="0"/>
                      <a:ext cx="6371590" cy="2682240"/>
                    </a:xfrm>
                    <a:prstGeom prst="rect">
                      <a:avLst/>
                    </a:prstGeom>
                    <a:noFill/>
                    <a:ln>
                      <a:noFill/>
                    </a:ln>
                    <a:extLst>
                      <a:ext uri="{53640926-AAD7-44D8-BBD7-CCE9431645EC}">
                        <a14:shadowObscured xmlns:a14="http://schemas.microsoft.com/office/drawing/2010/main"/>
                      </a:ext>
                    </a:extLst>
                  </pic:spPr>
                </pic:pic>
              </a:graphicData>
            </a:graphic>
          </wp:inline>
        </w:drawing>
      </w:r>
    </w:p>
    <w:p w14:paraId="2A99E607" w14:textId="77777777" w:rsidR="00033364" w:rsidRDefault="00033364" w:rsidP="00AB02A7">
      <w:pPr>
        <w:spacing w:after="200"/>
      </w:pPr>
    </w:p>
    <w:p w14:paraId="5FC2D61E" w14:textId="4B6CDE53" w:rsidR="002D336B" w:rsidRPr="00AE27DA" w:rsidRDefault="002D336B" w:rsidP="00AB02A7">
      <w:pPr>
        <w:spacing w:after="200"/>
        <w:rPr>
          <w:color w:val="3F0065"/>
          <w:sz w:val="40"/>
          <w:szCs w:val="32"/>
        </w:rPr>
      </w:pPr>
      <w:r w:rsidRPr="00AE27DA">
        <w:rPr>
          <w:color w:val="3F0065"/>
          <w:sz w:val="40"/>
          <w:szCs w:val="32"/>
        </w:rPr>
        <w:lastRenderedPageBreak/>
        <w:t>Appréciation</w:t>
      </w:r>
      <w:r w:rsidR="008E0D0C" w:rsidRPr="00AE27DA">
        <w:rPr>
          <w:color w:val="3F0065"/>
          <w:sz w:val="40"/>
          <w:szCs w:val="32"/>
        </w:rPr>
        <w:t xml:space="preserve"> </w:t>
      </w:r>
    </w:p>
    <w:p w14:paraId="6C6A60C5" w14:textId="367193DE" w:rsidR="002D336B" w:rsidRDefault="002D336B" w:rsidP="00AB02A7">
      <w:pPr>
        <w:spacing w:after="200"/>
      </w:pPr>
      <w:r>
        <w:rPr>
          <w:noProof/>
        </w:rPr>
        <w:drawing>
          <wp:inline distT="0" distB="0" distL="0" distR="0" wp14:anchorId="62BEB505" wp14:editId="0D0DC341">
            <wp:extent cx="6371590" cy="2407920"/>
            <wp:effectExtent l="0" t="0" r="0" b="0"/>
            <wp:docPr id="552026513" name="Image 26" descr="Tableau des réponses au formulaire Forms. Titre de la question : a. Rencontrer et parler avec le public ? (Cochez votre choix de réponse).. Nombre de réponses : 6 réponse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6" descr="Tableau des réponses au formulaire Forms. Titre de la question : a. Rencontrer et parler avec le public ? (Cochez votre choix de réponse).. Nombre de réponses : 6 réponses."/>
                    <pic:cNvPicPr>
                      <a:picLocks noChangeAspect="1" noChangeArrowheads="1"/>
                    </pic:cNvPicPr>
                  </pic:nvPicPr>
                  <pic:blipFill rotWithShape="1">
                    <a:blip r:embed="rId27" cstate="print">
                      <a:extLst>
                        <a:ext uri="{28A0092B-C50C-407E-A947-70E740481C1C}">
                          <a14:useLocalDpi xmlns:a14="http://schemas.microsoft.com/office/drawing/2010/main" val="0"/>
                        </a:ext>
                      </a:extLst>
                    </a:blip>
                    <a:srcRect t="6538" b="13998"/>
                    <a:stretch>
                      <a:fillRect/>
                    </a:stretch>
                  </pic:blipFill>
                  <pic:spPr bwMode="auto">
                    <a:xfrm>
                      <a:off x="0" y="0"/>
                      <a:ext cx="6371590" cy="2407920"/>
                    </a:xfrm>
                    <a:prstGeom prst="rect">
                      <a:avLst/>
                    </a:prstGeom>
                    <a:noFill/>
                    <a:ln>
                      <a:noFill/>
                    </a:ln>
                    <a:extLst>
                      <a:ext uri="{53640926-AAD7-44D8-BBD7-CCE9431645EC}">
                        <a14:shadowObscured xmlns:a14="http://schemas.microsoft.com/office/drawing/2010/main"/>
                      </a:ext>
                    </a:extLst>
                  </pic:spPr>
                </pic:pic>
              </a:graphicData>
            </a:graphic>
          </wp:inline>
        </w:drawing>
      </w:r>
    </w:p>
    <w:p w14:paraId="3BB4744E" w14:textId="25188FE7" w:rsidR="003219CC" w:rsidRDefault="008E0D0C" w:rsidP="00AB02A7">
      <w:pPr>
        <w:spacing w:after="200"/>
      </w:pPr>
      <w:r>
        <w:rPr>
          <w:noProof/>
        </w:rPr>
        <w:drawing>
          <wp:inline distT="0" distB="0" distL="0" distR="0" wp14:anchorId="7063ED0F" wp14:editId="357C4B15">
            <wp:extent cx="6371590" cy="2407920"/>
            <wp:effectExtent l="0" t="0" r="0" b="0"/>
            <wp:docPr id="1500837269" name="Image 27" descr="Tableau des réponses au formulaire Forms. Titre de la question : b. Présenter les activités de votre organisme ? (Cochez votre choix de réponse).. Nombre de réponses : 6 réponse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8" descr="Tableau des réponses au formulaire Forms. Titre de la question : b. Présenter les activités de votre organisme ? (Cochez votre choix de réponse).. Nombre de réponses : 6 réponses."/>
                    <pic:cNvPicPr>
                      <a:picLocks noChangeAspect="1" noChangeArrowheads="1"/>
                    </pic:cNvPicPr>
                  </pic:nvPicPr>
                  <pic:blipFill rotWithShape="1">
                    <a:blip r:embed="rId28" cstate="print">
                      <a:extLst>
                        <a:ext uri="{28A0092B-C50C-407E-A947-70E740481C1C}">
                          <a14:useLocalDpi xmlns:a14="http://schemas.microsoft.com/office/drawing/2010/main" val="0"/>
                        </a:ext>
                      </a:extLst>
                    </a:blip>
                    <a:srcRect t="7041" b="13495"/>
                    <a:stretch>
                      <a:fillRect/>
                    </a:stretch>
                  </pic:blipFill>
                  <pic:spPr bwMode="auto">
                    <a:xfrm>
                      <a:off x="0" y="0"/>
                      <a:ext cx="6371590" cy="2407920"/>
                    </a:xfrm>
                    <a:prstGeom prst="rect">
                      <a:avLst/>
                    </a:prstGeom>
                    <a:noFill/>
                    <a:ln>
                      <a:noFill/>
                    </a:ln>
                    <a:extLst>
                      <a:ext uri="{53640926-AAD7-44D8-BBD7-CCE9431645EC}">
                        <a14:shadowObscured xmlns:a14="http://schemas.microsoft.com/office/drawing/2010/main"/>
                      </a:ext>
                    </a:extLst>
                  </pic:spPr>
                </pic:pic>
              </a:graphicData>
            </a:graphic>
          </wp:inline>
        </w:drawing>
      </w:r>
    </w:p>
    <w:p w14:paraId="35A4E926" w14:textId="2A4470D5" w:rsidR="008E0D0C" w:rsidRDefault="008E0D0C" w:rsidP="00AB02A7">
      <w:pPr>
        <w:spacing w:after="200"/>
      </w:pPr>
      <w:r>
        <w:rPr>
          <w:noProof/>
        </w:rPr>
        <w:drawing>
          <wp:inline distT="0" distB="0" distL="0" distR="0" wp14:anchorId="2075093A" wp14:editId="0D5C73F5">
            <wp:extent cx="6371590" cy="2461260"/>
            <wp:effectExtent l="0" t="0" r="0" b="0"/>
            <wp:docPr id="225160273" name="Image 28" descr="Tableau des réponses au formulaire Forms. Titre de la question : c. Faire du réseautage auprès des autres organismes ? (Cochez votre choix de réponse).. Nombre de réponses : 6 réponse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0" descr="Tableau des réponses au formulaire Forms. Titre de la question : c. Faire du réseautage auprès des autres organismes ? (Cochez votre choix de réponse).. Nombre de réponses : 6 réponses."/>
                    <pic:cNvPicPr>
                      <a:picLocks noChangeAspect="1" noChangeArrowheads="1"/>
                    </pic:cNvPicPr>
                  </pic:nvPicPr>
                  <pic:blipFill rotWithShape="1">
                    <a:blip r:embed="rId29" cstate="print">
                      <a:extLst>
                        <a:ext uri="{28A0092B-C50C-407E-A947-70E740481C1C}">
                          <a14:useLocalDpi xmlns:a14="http://schemas.microsoft.com/office/drawing/2010/main" val="0"/>
                        </a:ext>
                      </a:extLst>
                    </a:blip>
                    <a:srcRect t="5281" b="13495"/>
                    <a:stretch>
                      <a:fillRect/>
                    </a:stretch>
                  </pic:blipFill>
                  <pic:spPr bwMode="auto">
                    <a:xfrm>
                      <a:off x="0" y="0"/>
                      <a:ext cx="6371590" cy="2461260"/>
                    </a:xfrm>
                    <a:prstGeom prst="rect">
                      <a:avLst/>
                    </a:prstGeom>
                    <a:noFill/>
                    <a:ln>
                      <a:noFill/>
                    </a:ln>
                    <a:extLst>
                      <a:ext uri="{53640926-AAD7-44D8-BBD7-CCE9431645EC}">
                        <a14:shadowObscured xmlns:a14="http://schemas.microsoft.com/office/drawing/2010/main"/>
                      </a:ext>
                    </a:extLst>
                  </pic:spPr>
                </pic:pic>
              </a:graphicData>
            </a:graphic>
          </wp:inline>
        </w:drawing>
      </w:r>
    </w:p>
    <w:p w14:paraId="0E385C79" w14:textId="16470D90" w:rsidR="000B0CDA" w:rsidRDefault="000B0CDA" w:rsidP="00AB02A7">
      <w:pPr>
        <w:spacing w:after="200"/>
      </w:pPr>
      <w:r>
        <w:rPr>
          <w:noProof/>
        </w:rPr>
        <w:lastRenderedPageBreak/>
        <w:drawing>
          <wp:inline distT="0" distB="0" distL="0" distR="0" wp14:anchorId="55ADF9DF" wp14:editId="4670764F">
            <wp:extent cx="6371590" cy="2438400"/>
            <wp:effectExtent l="0" t="0" r="0" b="0"/>
            <wp:docPr id="676578740" name="Image 29" descr="Tableau des réponses au formulaire Forms. Titre de la question : d. Vendre vos produits ou services ? (Cochez votre choix de réponse).. Nombre de réponses : 6 réponse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2" descr="Tableau des réponses au formulaire Forms. Titre de la question : d. Vendre vos produits ou services ? (Cochez votre choix de réponse).. Nombre de réponses : 6 réponses."/>
                    <pic:cNvPicPr>
                      <a:picLocks noChangeAspect="1" noChangeArrowheads="1"/>
                    </pic:cNvPicPr>
                  </pic:nvPicPr>
                  <pic:blipFill rotWithShape="1">
                    <a:blip r:embed="rId30" cstate="print">
                      <a:extLst>
                        <a:ext uri="{28A0092B-C50C-407E-A947-70E740481C1C}">
                          <a14:useLocalDpi xmlns:a14="http://schemas.microsoft.com/office/drawing/2010/main" val="0"/>
                        </a:ext>
                      </a:extLst>
                    </a:blip>
                    <a:srcRect t="5783" b="13747"/>
                    <a:stretch>
                      <a:fillRect/>
                    </a:stretch>
                  </pic:blipFill>
                  <pic:spPr bwMode="auto">
                    <a:xfrm>
                      <a:off x="0" y="0"/>
                      <a:ext cx="6371590" cy="2438400"/>
                    </a:xfrm>
                    <a:prstGeom prst="rect">
                      <a:avLst/>
                    </a:prstGeom>
                    <a:noFill/>
                    <a:ln>
                      <a:noFill/>
                    </a:ln>
                    <a:extLst>
                      <a:ext uri="{53640926-AAD7-44D8-BBD7-CCE9431645EC}">
                        <a14:shadowObscured xmlns:a14="http://schemas.microsoft.com/office/drawing/2010/main"/>
                      </a:ext>
                    </a:extLst>
                  </pic:spPr>
                </pic:pic>
              </a:graphicData>
            </a:graphic>
          </wp:inline>
        </w:drawing>
      </w:r>
    </w:p>
    <w:p w14:paraId="75CCF1F4" w14:textId="0A9A78E3" w:rsidR="000B0CDA" w:rsidRDefault="000B0CDA" w:rsidP="00AB02A7">
      <w:pPr>
        <w:spacing w:after="200"/>
      </w:pPr>
      <w:r>
        <w:rPr>
          <w:noProof/>
        </w:rPr>
        <w:drawing>
          <wp:inline distT="0" distB="0" distL="0" distR="0" wp14:anchorId="39CBB756" wp14:editId="2BBC8770">
            <wp:extent cx="6371590" cy="2438400"/>
            <wp:effectExtent l="0" t="0" r="0" b="0"/>
            <wp:docPr id="1235258545" name="Image 30" descr="Tableau des réponses au formulaire Forms. Titre de la question : e. Remplir votre mandat auprès de vos membres ? (Cochez votre choix de réponse).. Nombre de réponses : 5 réponse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4" descr="Tableau des réponses au formulaire Forms. Titre de la question : e. Remplir votre mandat auprès de vos membres ? (Cochez votre choix de réponse).. Nombre de réponses : 5 réponses."/>
                    <pic:cNvPicPr>
                      <a:picLocks noChangeAspect="1" noChangeArrowheads="1"/>
                    </pic:cNvPicPr>
                  </pic:nvPicPr>
                  <pic:blipFill rotWithShape="1">
                    <a:blip r:embed="rId31" cstate="print">
                      <a:extLst>
                        <a:ext uri="{28A0092B-C50C-407E-A947-70E740481C1C}">
                          <a14:useLocalDpi xmlns:a14="http://schemas.microsoft.com/office/drawing/2010/main" val="0"/>
                        </a:ext>
                      </a:extLst>
                    </a:blip>
                    <a:srcRect t="6035" b="13496"/>
                    <a:stretch>
                      <a:fillRect/>
                    </a:stretch>
                  </pic:blipFill>
                  <pic:spPr bwMode="auto">
                    <a:xfrm>
                      <a:off x="0" y="0"/>
                      <a:ext cx="6371590" cy="2438400"/>
                    </a:xfrm>
                    <a:prstGeom prst="rect">
                      <a:avLst/>
                    </a:prstGeom>
                    <a:noFill/>
                    <a:ln>
                      <a:noFill/>
                    </a:ln>
                    <a:extLst>
                      <a:ext uri="{53640926-AAD7-44D8-BBD7-CCE9431645EC}">
                        <a14:shadowObscured xmlns:a14="http://schemas.microsoft.com/office/drawing/2010/main"/>
                      </a:ext>
                    </a:extLst>
                  </pic:spPr>
                </pic:pic>
              </a:graphicData>
            </a:graphic>
          </wp:inline>
        </w:drawing>
      </w:r>
    </w:p>
    <w:p w14:paraId="69B0C49D" w14:textId="77777777" w:rsidR="000B0CDA" w:rsidRDefault="000B0CDA" w:rsidP="00AB02A7">
      <w:pPr>
        <w:spacing w:after="200"/>
      </w:pPr>
    </w:p>
    <w:p w14:paraId="47C16179" w14:textId="04CC7694" w:rsidR="00111774" w:rsidRPr="00AE27DA" w:rsidRDefault="003219CC" w:rsidP="00BA0464">
      <w:pPr>
        <w:spacing w:after="200"/>
        <w:rPr>
          <w:rFonts w:ascii="Century Gothic" w:hAnsi="Century Gothic"/>
          <w:color w:val="3F0065"/>
          <w:sz w:val="40"/>
          <w:szCs w:val="40"/>
        </w:rPr>
      </w:pPr>
      <w:r w:rsidRPr="00AE27DA">
        <w:rPr>
          <w:rFonts w:ascii="Century Gothic" w:hAnsi="Century Gothic"/>
          <w:color w:val="3F0065"/>
          <w:sz w:val="40"/>
          <w:szCs w:val="40"/>
        </w:rPr>
        <w:t>Commentaires </w:t>
      </w:r>
    </w:p>
    <w:p w14:paraId="09F5809A" w14:textId="7B87BAFE" w:rsidR="00111774" w:rsidRPr="000B2C53" w:rsidRDefault="00111774" w:rsidP="00BA0464">
      <w:pPr>
        <w:spacing w:after="200"/>
        <w:rPr>
          <w:rFonts w:ascii="Century Gothic" w:hAnsi="Century Gothic"/>
          <w:b w:val="0"/>
          <w:bCs/>
          <w:color w:val="auto"/>
          <w:u w:val="single"/>
          <w:lang w:val="fr-CA"/>
        </w:rPr>
      </w:pPr>
      <w:r w:rsidRPr="000B2C53">
        <w:rPr>
          <w:rFonts w:ascii="Century Gothic" w:hAnsi="Century Gothic"/>
          <w:b w:val="0"/>
          <w:bCs/>
          <w:color w:val="auto"/>
          <w:u w:val="single"/>
          <w:lang w:val="fr-CA"/>
        </w:rPr>
        <w:t>Thème</w:t>
      </w:r>
    </w:p>
    <w:p w14:paraId="2FFD3772" w14:textId="23D6DE9E" w:rsidR="00111774" w:rsidRPr="000B2C53" w:rsidRDefault="000B2C53" w:rsidP="00111774">
      <w:pPr>
        <w:pStyle w:val="Paragraphedeliste"/>
        <w:numPr>
          <w:ilvl w:val="0"/>
          <w:numId w:val="12"/>
        </w:numPr>
        <w:spacing w:after="200"/>
        <w:rPr>
          <w:rFonts w:ascii="Century Gothic" w:hAnsi="Century Gothic"/>
          <w:b w:val="0"/>
          <w:bCs/>
          <w:color w:val="auto"/>
          <w:sz w:val="24"/>
          <w:szCs w:val="20"/>
          <w:lang w:val="fr-CA"/>
        </w:rPr>
      </w:pPr>
      <w:r>
        <w:rPr>
          <w:rFonts w:ascii="Century Gothic" w:hAnsi="Century Gothic"/>
          <w:b w:val="0"/>
          <w:bCs/>
          <w:color w:val="auto"/>
          <w:sz w:val="24"/>
          <w:szCs w:val="20"/>
          <w:lang w:val="fr-CA"/>
        </w:rPr>
        <w:t xml:space="preserve">« </w:t>
      </w:r>
      <w:r w:rsidR="00111774" w:rsidRPr="000B2C53">
        <w:rPr>
          <w:rFonts w:ascii="Century Gothic" w:hAnsi="Century Gothic"/>
          <w:b w:val="0"/>
          <w:bCs/>
          <w:color w:val="auto"/>
          <w:sz w:val="24"/>
          <w:szCs w:val="20"/>
          <w:lang w:val="fr-CA"/>
        </w:rPr>
        <w:t xml:space="preserve">Cela tombait bien que la rencontre </w:t>
      </w:r>
      <w:proofErr w:type="gramStart"/>
      <w:r w:rsidR="00111774" w:rsidRPr="000B2C53">
        <w:rPr>
          <w:rFonts w:ascii="Century Gothic" w:hAnsi="Century Gothic"/>
          <w:b w:val="0"/>
          <w:bCs/>
          <w:color w:val="auto"/>
          <w:sz w:val="24"/>
          <w:szCs w:val="20"/>
          <w:lang w:val="fr-CA"/>
        </w:rPr>
        <w:t>coïncidait</w:t>
      </w:r>
      <w:proofErr w:type="gramEnd"/>
      <w:r w:rsidR="00111774" w:rsidRPr="000B2C53">
        <w:rPr>
          <w:rFonts w:ascii="Century Gothic" w:hAnsi="Century Gothic"/>
          <w:b w:val="0"/>
          <w:bCs/>
          <w:color w:val="auto"/>
          <w:sz w:val="24"/>
          <w:szCs w:val="20"/>
          <w:lang w:val="fr-CA"/>
        </w:rPr>
        <w:t xml:space="preserve"> avec le bicentenaire du poste de traite.</w:t>
      </w:r>
      <w:r>
        <w:rPr>
          <w:rFonts w:ascii="Century Gothic" w:hAnsi="Century Gothic"/>
          <w:b w:val="0"/>
          <w:bCs/>
          <w:color w:val="auto"/>
          <w:sz w:val="24"/>
          <w:szCs w:val="20"/>
          <w:lang w:val="fr-CA"/>
        </w:rPr>
        <w:t xml:space="preserve"> »</w:t>
      </w:r>
    </w:p>
    <w:p w14:paraId="2044EFA6" w14:textId="1A703D9C" w:rsidR="00111774" w:rsidRPr="000B2C53" w:rsidRDefault="000B2C53" w:rsidP="00111774">
      <w:pPr>
        <w:pStyle w:val="Paragraphedeliste"/>
        <w:numPr>
          <w:ilvl w:val="0"/>
          <w:numId w:val="12"/>
        </w:numPr>
        <w:spacing w:after="200"/>
        <w:rPr>
          <w:rFonts w:ascii="Century Gothic" w:hAnsi="Century Gothic"/>
          <w:b w:val="0"/>
          <w:bCs/>
          <w:color w:val="auto"/>
          <w:sz w:val="24"/>
          <w:szCs w:val="20"/>
          <w:lang w:val="fr-CA"/>
        </w:rPr>
      </w:pPr>
      <w:r>
        <w:rPr>
          <w:rFonts w:ascii="Century Gothic" w:hAnsi="Century Gothic"/>
          <w:b w:val="0"/>
          <w:bCs/>
          <w:color w:val="auto"/>
          <w:sz w:val="24"/>
          <w:szCs w:val="20"/>
          <w:lang w:val="fr-CA"/>
        </w:rPr>
        <w:t xml:space="preserve">« </w:t>
      </w:r>
      <w:r w:rsidR="00111774" w:rsidRPr="000B2C53">
        <w:rPr>
          <w:rFonts w:ascii="Century Gothic" w:hAnsi="Century Gothic"/>
          <w:b w:val="0"/>
          <w:bCs/>
          <w:color w:val="auto"/>
          <w:sz w:val="24"/>
          <w:szCs w:val="20"/>
          <w:lang w:val="fr-CA"/>
        </w:rPr>
        <w:t>Je considère que le thème était très bien choisi étant donné que la Salon se tenait à Maniwaki.</w:t>
      </w:r>
      <w:r>
        <w:rPr>
          <w:rFonts w:ascii="Century Gothic" w:hAnsi="Century Gothic"/>
          <w:b w:val="0"/>
          <w:bCs/>
          <w:color w:val="auto"/>
          <w:sz w:val="24"/>
          <w:szCs w:val="20"/>
          <w:lang w:val="fr-CA"/>
        </w:rPr>
        <w:t xml:space="preserve"> »</w:t>
      </w:r>
    </w:p>
    <w:p w14:paraId="0FAA87FA" w14:textId="5ED03DDC" w:rsidR="00111774" w:rsidRPr="000B2C53" w:rsidRDefault="000B2C53" w:rsidP="00111774">
      <w:pPr>
        <w:pStyle w:val="Paragraphedeliste"/>
        <w:numPr>
          <w:ilvl w:val="0"/>
          <w:numId w:val="12"/>
        </w:numPr>
        <w:spacing w:after="200"/>
        <w:rPr>
          <w:rFonts w:ascii="Century Gothic" w:hAnsi="Century Gothic"/>
          <w:b w:val="0"/>
          <w:bCs/>
          <w:color w:val="auto"/>
          <w:sz w:val="24"/>
          <w:szCs w:val="20"/>
          <w:lang w:val="fr-CA"/>
        </w:rPr>
      </w:pPr>
      <w:r>
        <w:rPr>
          <w:rFonts w:ascii="Century Gothic" w:hAnsi="Century Gothic"/>
          <w:b w:val="0"/>
          <w:bCs/>
          <w:color w:val="auto"/>
          <w:sz w:val="24"/>
          <w:szCs w:val="20"/>
          <w:lang w:val="fr-CA"/>
        </w:rPr>
        <w:t xml:space="preserve">« </w:t>
      </w:r>
      <w:r w:rsidR="00111774" w:rsidRPr="000B2C53">
        <w:rPr>
          <w:rFonts w:ascii="Century Gothic" w:hAnsi="Century Gothic"/>
          <w:b w:val="0"/>
          <w:bCs/>
          <w:color w:val="auto"/>
          <w:sz w:val="24"/>
          <w:szCs w:val="20"/>
          <w:lang w:val="fr-CA"/>
        </w:rPr>
        <w:t>Je n'ai pas vraiment de commentaire, sinon que j'ai beaucoup appris.</w:t>
      </w:r>
      <w:r>
        <w:rPr>
          <w:rFonts w:ascii="Century Gothic" w:hAnsi="Century Gothic"/>
          <w:b w:val="0"/>
          <w:bCs/>
          <w:color w:val="auto"/>
          <w:sz w:val="24"/>
          <w:szCs w:val="20"/>
          <w:lang w:val="fr-CA"/>
        </w:rPr>
        <w:t xml:space="preserve"> »</w:t>
      </w:r>
    </w:p>
    <w:p w14:paraId="0942503F" w14:textId="57CF468B" w:rsidR="00111774" w:rsidRPr="000B2C53" w:rsidRDefault="00111774" w:rsidP="00BA0464">
      <w:pPr>
        <w:spacing w:after="200"/>
        <w:rPr>
          <w:rFonts w:ascii="Century Gothic" w:hAnsi="Century Gothic"/>
          <w:b w:val="0"/>
          <w:bCs/>
          <w:color w:val="auto"/>
          <w:u w:val="single"/>
          <w:lang w:val="fr-CA"/>
        </w:rPr>
      </w:pPr>
      <w:r w:rsidRPr="000B2C53">
        <w:rPr>
          <w:rFonts w:ascii="Century Gothic" w:hAnsi="Century Gothic"/>
          <w:b w:val="0"/>
          <w:bCs/>
          <w:color w:val="auto"/>
          <w:u w:val="single"/>
          <w:lang w:val="fr-CA"/>
        </w:rPr>
        <w:t>Publicité</w:t>
      </w:r>
    </w:p>
    <w:p w14:paraId="1783256B" w14:textId="5BE526DD" w:rsidR="000B2C53" w:rsidRPr="000B2C53" w:rsidRDefault="000B2C53" w:rsidP="000B2C53">
      <w:pPr>
        <w:pStyle w:val="Paragraphedeliste"/>
        <w:numPr>
          <w:ilvl w:val="0"/>
          <w:numId w:val="13"/>
        </w:numPr>
        <w:spacing w:after="200"/>
        <w:rPr>
          <w:rFonts w:ascii="Century Gothic" w:hAnsi="Century Gothic"/>
          <w:b w:val="0"/>
          <w:bCs/>
          <w:color w:val="auto"/>
          <w:sz w:val="24"/>
          <w:szCs w:val="20"/>
          <w:lang w:val="fr-CA"/>
        </w:rPr>
      </w:pPr>
      <w:r>
        <w:rPr>
          <w:rFonts w:ascii="Century Gothic" w:hAnsi="Century Gothic"/>
          <w:b w:val="0"/>
          <w:bCs/>
          <w:color w:val="auto"/>
          <w:sz w:val="24"/>
          <w:szCs w:val="20"/>
          <w:lang w:val="fr-CA"/>
        </w:rPr>
        <w:t xml:space="preserve">« </w:t>
      </w:r>
      <w:r w:rsidRPr="000B2C53">
        <w:rPr>
          <w:rFonts w:ascii="Century Gothic" w:hAnsi="Century Gothic"/>
          <w:b w:val="0"/>
          <w:bCs/>
          <w:color w:val="auto"/>
          <w:sz w:val="24"/>
          <w:szCs w:val="20"/>
          <w:lang w:val="fr-CA"/>
        </w:rPr>
        <w:t>Très belles affiches. Bonne diffusion.</w:t>
      </w:r>
      <w:r>
        <w:rPr>
          <w:rFonts w:ascii="Century Gothic" w:hAnsi="Century Gothic"/>
          <w:b w:val="0"/>
          <w:bCs/>
          <w:color w:val="auto"/>
          <w:sz w:val="24"/>
          <w:szCs w:val="20"/>
          <w:lang w:val="fr-CA"/>
        </w:rPr>
        <w:t xml:space="preserve"> »</w:t>
      </w:r>
    </w:p>
    <w:p w14:paraId="1D3F3FC8" w14:textId="3F07643C" w:rsidR="000B2C53" w:rsidRPr="000B2C53" w:rsidRDefault="000B2C53" w:rsidP="000B2C53">
      <w:pPr>
        <w:pStyle w:val="Paragraphedeliste"/>
        <w:numPr>
          <w:ilvl w:val="0"/>
          <w:numId w:val="13"/>
        </w:numPr>
        <w:spacing w:after="200"/>
        <w:rPr>
          <w:rFonts w:ascii="Century Gothic" w:hAnsi="Century Gothic"/>
          <w:b w:val="0"/>
          <w:bCs/>
          <w:color w:val="auto"/>
          <w:sz w:val="24"/>
          <w:szCs w:val="20"/>
          <w:lang w:val="fr-CA"/>
        </w:rPr>
      </w:pPr>
      <w:r>
        <w:rPr>
          <w:rFonts w:ascii="Century Gothic" w:hAnsi="Century Gothic"/>
          <w:b w:val="0"/>
          <w:bCs/>
          <w:color w:val="auto"/>
          <w:sz w:val="24"/>
          <w:szCs w:val="20"/>
          <w:lang w:val="fr-CA"/>
        </w:rPr>
        <w:t xml:space="preserve">« </w:t>
      </w:r>
      <w:r w:rsidRPr="000B2C53">
        <w:rPr>
          <w:rFonts w:ascii="Century Gothic" w:hAnsi="Century Gothic"/>
          <w:b w:val="0"/>
          <w:bCs/>
          <w:color w:val="auto"/>
          <w:sz w:val="24"/>
          <w:szCs w:val="20"/>
          <w:lang w:val="fr-CA"/>
        </w:rPr>
        <w:t>Non</w:t>
      </w:r>
      <w:r>
        <w:rPr>
          <w:rFonts w:ascii="Century Gothic" w:hAnsi="Century Gothic"/>
          <w:b w:val="0"/>
          <w:bCs/>
          <w:color w:val="auto"/>
          <w:sz w:val="24"/>
          <w:szCs w:val="20"/>
          <w:lang w:val="fr-CA"/>
        </w:rPr>
        <w:t xml:space="preserve"> »</w:t>
      </w:r>
    </w:p>
    <w:p w14:paraId="7618923A" w14:textId="0413E550" w:rsidR="000B2C53" w:rsidRPr="000B2C53" w:rsidRDefault="000B2C53" w:rsidP="00BA0464">
      <w:pPr>
        <w:pStyle w:val="Paragraphedeliste"/>
        <w:numPr>
          <w:ilvl w:val="0"/>
          <w:numId w:val="13"/>
        </w:numPr>
        <w:spacing w:after="200"/>
        <w:rPr>
          <w:rFonts w:ascii="Century Gothic" w:hAnsi="Century Gothic"/>
          <w:b w:val="0"/>
          <w:bCs/>
          <w:color w:val="auto"/>
          <w:sz w:val="24"/>
          <w:szCs w:val="20"/>
          <w:lang w:val="fr-CA"/>
        </w:rPr>
      </w:pPr>
      <w:r>
        <w:rPr>
          <w:rFonts w:ascii="Century Gothic" w:hAnsi="Century Gothic"/>
          <w:b w:val="0"/>
          <w:bCs/>
          <w:color w:val="auto"/>
          <w:sz w:val="24"/>
          <w:szCs w:val="20"/>
          <w:lang w:val="fr-CA"/>
        </w:rPr>
        <w:t xml:space="preserve">« </w:t>
      </w:r>
      <w:r w:rsidRPr="000B2C53">
        <w:rPr>
          <w:rFonts w:ascii="Century Gothic" w:hAnsi="Century Gothic"/>
          <w:b w:val="0"/>
          <w:bCs/>
          <w:color w:val="auto"/>
          <w:sz w:val="24"/>
          <w:szCs w:val="20"/>
          <w:lang w:val="fr-CA"/>
        </w:rPr>
        <w:t>L'affiche, à l'entrée d'un centre commercial sur la rue principale, semblait nous souhaiter la bienvenue.</w:t>
      </w:r>
      <w:r>
        <w:rPr>
          <w:rFonts w:ascii="Century Gothic" w:hAnsi="Century Gothic"/>
          <w:b w:val="0"/>
          <w:bCs/>
          <w:color w:val="auto"/>
          <w:sz w:val="24"/>
          <w:szCs w:val="20"/>
          <w:lang w:val="fr-CA"/>
        </w:rPr>
        <w:t xml:space="preserve"> »</w:t>
      </w:r>
    </w:p>
    <w:p w14:paraId="53B191DE" w14:textId="38256781" w:rsidR="000B2C53" w:rsidRDefault="000B2C53" w:rsidP="00BA0464">
      <w:pPr>
        <w:spacing w:after="200"/>
        <w:rPr>
          <w:rFonts w:ascii="Century Gothic" w:hAnsi="Century Gothic"/>
          <w:b w:val="0"/>
          <w:bCs/>
          <w:color w:val="auto"/>
          <w:u w:val="single"/>
          <w:lang w:val="fr-CA"/>
        </w:rPr>
      </w:pPr>
      <w:r>
        <w:rPr>
          <w:rFonts w:ascii="Century Gothic" w:hAnsi="Century Gothic"/>
          <w:b w:val="0"/>
          <w:bCs/>
          <w:color w:val="auto"/>
          <w:u w:val="single"/>
          <w:lang w:val="fr-CA"/>
        </w:rPr>
        <w:lastRenderedPageBreak/>
        <w:t>Conférences et activités (assez)</w:t>
      </w:r>
    </w:p>
    <w:p w14:paraId="5E67031F" w14:textId="027F4141" w:rsidR="009C1388" w:rsidRPr="009C1388" w:rsidRDefault="009C1388" w:rsidP="009C1388">
      <w:pPr>
        <w:pStyle w:val="Paragraphedeliste"/>
        <w:numPr>
          <w:ilvl w:val="0"/>
          <w:numId w:val="14"/>
        </w:numPr>
        <w:spacing w:after="200"/>
        <w:rPr>
          <w:rFonts w:ascii="Century Gothic" w:hAnsi="Century Gothic"/>
          <w:b w:val="0"/>
          <w:bCs/>
          <w:color w:val="auto"/>
          <w:lang w:val="fr-CA"/>
        </w:rPr>
      </w:pPr>
      <w:r>
        <w:rPr>
          <w:rFonts w:ascii="Century Gothic" w:hAnsi="Century Gothic"/>
          <w:b w:val="0"/>
          <w:bCs/>
          <w:color w:val="auto"/>
          <w:lang w:val="fr-CA"/>
        </w:rPr>
        <w:t xml:space="preserve">« </w:t>
      </w:r>
      <w:r w:rsidRPr="009C1388">
        <w:rPr>
          <w:rFonts w:ascii="Century Gothic" w:hAnsi="Century Gothic"/>
          <w:b w:val="0"/>
          <w:bCs/>
          <w:color w:val="auto"/>
          <w:lang w:val="fr-CA"/>
        </w:rPr>
        <w:t>Il y avait beaucoup d'activités. Il fallait faire des choix.</w:t>
      </w:r>
      <w:r>
        <w:rPr>
          <w:rFonts w:ascii="Century Gothic" w:hAnsi="Century Gothic"/>
          <w:b w:val="0"/>
          <w:bCs/>
          <w:color w:val="auto"/>
          <w:lang w:val="fr-CA"/>
        </w:rPr>
        <w:t xml:space="preserve"> »</w:t>
      </w:r>
    </w:p>
    <w:p w14:paraId="30EFA610" w14:textId="78D43AC1" w:rsidR="009C1388" w:rsidRPr="009C1388" w:rsidRDefault="009C1388" w:rsidP="009C1388">
      <w:pPr>
        <w:pStyle w:val="Paragraphedeliste"/>
        <w:numPr>
          <w:ilvl w:val="0"/>
          <w:numId w:val="14"/>
        </w:numPr>
        <w:spacing w:after="200"/>
        <w:rPr>
          <w:rFonts w:ascii="Century Gothic" w:hAnsi="Century Gothic"/>
          <w:b w:val="0"/>
          <w:bCs/>
          <w:color w:val="auto"/>
          <w:lang w:val="fr-CA"/>
        </w:rPr>
      </w:pPr>
      <w:r>
        <w:rPr>
          <w:rFonts w:ascii="Century Gothic" w:hAnsi="Century Gothic"/>
          <w:b w:val="0"/>
          <w:bCs/>
          <w:color w:val="auto"/>
          <w:lang w:val="fr-CA"/>
        </w:rPr>
        <w:t xml:space="preserve">« </w:t>
      </w:r>
      <w:r w:rsidRPr="009C1388">
        <w:rPr>
          <w:rFonts w:ascii="Century Gothic" w:hAnsi="Century Gothic"/>
          <w:b w:val="0"/>
          <w:bCs/>
          <w:color w:val="auto"/>
          <w:lang w:val="fr-CA"/>
        </w:rPr>
        <w:t xml:space="preserve">En tant qu'exposant, je n'ai pas </w:t>
      </w:r>
      <w:proofErr w:type="spellStart"/>
      <w:r w:rsidRPr="009C1388">
        <w:rPr>
          <w:rFonts w:ascii="Century Gothic" w:hAnsi="Century Gothic"/>
          <w:b w:val="0"/>
          <w:bCs/>
          <w:color w:val="auto"/>
          <w:lang w:val="fr-CA"/>
        </w:rPr>
        <w:t>assité</w:t>
      </w:r>
      <w:proofErr w:type="spellEnd"/>
      <w:r w:rsidRPr="009C1388">
        <w:rPr>
          <w:rFonts w:ascii="Century Gothic" w:hAnsi="Century Gothic"/>
          <w:b w:val="0"/>
          <w:bCs/>
          <w:color w:val="auto"/>
          <w:lang w:val="fr-CA"/>
        </w:rPr>
        <w:t xml:space="preserve"> aux conférences ou </w:t>
      </w:r>
      <w:proofErr w:type="spellStart"/>
      <w:r w:rsidRPr="009C1388">
        <w:rPr>
          <w:rFonts w:ascii="Century Gothic" w:hAnsi="Century Gothic"/>
          <w:b w:val="0"/>
          <w:bCs/>
          <w:color w:val="auto"/>
          <w:lang w:val="fr-CA"/>
        </w:rPr>
        <w:t>actiités</w:t>
      </w:r>
      <w:proofErr w:type="spellEnd"/>
      <w:r w:rsidRPr="009C1388">
        <w:rPr>
          <w:rFonts w:ascii="Century Gothic" w:hAnsi="Century Gothic"/>
          <w:b w:val="0"/>
          <w:bCs/>
          <w:color w:val="auto"/>
          <w:lang w:val="fr-CA"/>
        </w:rPr>
        <w:t>.</w:t>
      </w:r>
      <w:r>
        <w:rPr>
          <w:rFonts w:ascii="Century Gothic" w:hAnsi="Century Gothic"/>
          <w:b w:val="0"/>
          <w:bCs/>
          <w:color w:val="auto"/>
          <w:lang w:val="fr-CA"/>
        </w:rPr>
        <w:t xml:space="preserve"> »</w:t>
      </w:r>
    </w:p>
    <w:p w14:paraId="74C27991" w14:textId="3FA82B29" w:rsidR="009C1388" w:rsidRPr="009C1388" w:rsidRDefault="009C1388" w:rsidP="009C1388">
      <w:pPr>
        <w:pStyle w:val="Paragraphedeliste"/>
        <w:numPr>
          <w:ilvl w:val="0"/>
          <w:numId w:val="14"/>
        </w:numPr>
        <w:spacing w:after="200"/>
        <w:rPr>
          <w:rFonts w:ascii="Century Gothic" w:hAnsi="Century Gothic"/>
          <w:b w:val="0"/>
          <w:bCs/>
          <w:color w:val="auto"/>
          <w:lang w:val="fr-CA"/>
        </w:rPr>
      </w:pPr>
      <w:r>
        <w:rPr>
          <w:rFonts w:ascii="Century Gothic" w:hAnsi="Century Gothic"/>
          <w:b w:val="0"/>
          <w:bCs/>
          <w:color w:val="auto"/>
          <w:lang w:val="fr-CA"/>
        </w:rPr>
        <w:t xml:space="preserve">« </w:t>
      </w:r>
      <w:r w:rsidRPr="009C1388">
        <w:rPr>
          <w:rFonts w:ascii="Century Gothic" w:hAnsi="Century Gothic"/>
          <w:b w:val="0"/>
          <w:bCs/>
          <w:color w:val="auto"/>
          <w:lang w:val="fr-CA"/>
        </w:rPr>
        <w:t xml:space="preserve">Je n'ai pu assister à aucune </w:t>
      </w:r>
      <w:proofErr w:type="gramStart"/>
      <w:r w:rsidRPr="009C1388">
        <w:rPr>
          <w:rFonts w:ascii="Century Gothic" w:hAnsi="Century Gothic"/>
          <w:b w:val="0"/>
          <w:bCs/>
          <w:color w:val="auto"/>
          <w:lang w:val="fr-CA"/>
        </w:rPr>
        <w:t>des conférence</w:t>
      </w:r>
      <w:proofErr w:type="gramEnd"/>
      <w:r w:rsidRPr="009C1388">
        <w:rPr>
          <w:rFonts w:ascii="Century Gothic" w:hAnsi="Century Gothic"/>
          <w:b w:val="0"/>
          <w:bCs/>
          <w:color w:val="auto"/>
          <w:lang w:val="fr-CA"/>
        </w:rPr>
        <w:t>. Je suis pourtant certaine qu'elles devaient être très intéressantes et pertinentes.</w:t>
      </w:r>
      <w:r>
        <w:rPr>
          <w:rFonts w:ascii="Century Gothic" w:hAnsi="Century Gothic"/>
          <w:b w:val="0"/>
          <w:bCs/>
          <w:color w:val="auto"/>
          <w:lang w:val="fr-CA"/>
        </w:rPr>
        <w:t xml:space="preserve"> »</w:t>
      </w:r>
    </w:p>
    <w:p w14:paraId="63BEB3FF" w14:textId="1E22376E" w:rsidR="009C1388" w:rsidRDefault="009C1388" w:rsidP="009C1388">
      <w:pPr>
        <w:pStyle w:val="Paragraphedeliste"/>
        <w:numPr>
          <w:ilvl w:val="0"/>
          <w:numId w:val="14"/>
        </w:numPr>
        <w:spacing w:after="200"/>
        <w:rPr>
          <w:rFonts w:ascii="Century Gothic" w:hAnsi="Century Gothic"/>
          <w:b w:val="0"/>
          <w:bCs/>
          <w:color w:val="auto"/>
          <w:lang w:val="fr-CA"/>
        </w:rPr>
      </w:pPr>
      <w:r>
        <w:rPr>
          <w:rFonts w:ascii="Century Gothic" w:hAnsi="Century Gothic"/>
          <w:b w:val="0"/>
          <w:bCs/>
          <w:color w:val="auto"/>
          <w:lang w:val="fr-CA"/>
        </w:rPr>
        <w:t xml:space="preserve">« </w:t>
      </w:r>
      <w:proofErr w:type="gramStart"/>
      <w:r w:rsidRPr="009C1388">
        <w:rPr>
          <w:rFonts w:ascii="Century Gothic" w:hAnsi="Century Gothic"/>
          <w:b w:val="0"/>
          <w:bCs/>
          <w:color w:val="auto"/>
          <w:lang w:val="fr-CA"/>
        </w:rPr>
        <w:t>oui</w:t>
      </w:r>
      <w:proofErr w:type="gramEnd"/>
      <w:r>
        <w:rPr>
          <w:rFonts w:ascii="Century Gothic" w:hAnsi="Century Gothic"/>
          <w:b w:val="0"/>
          <w:bCs/>
          <w:color w:val="auto"/>
          <w:lang w:val="fr-CA"/>
        </w:rPr>
        <w:t xml:space="preserve"> »</w:t>
      </w:r>
    </w:p>
    <w:p w14:paraId="4749493F" w14:textId="68ACB68D" w:rsidR="000B2C53" w:rsidRPr="0021075A" w:rsidRDefault="0021075A" w:rsidP="00BA0464">
      <w:pPr>
        <w:pStyle w:val="Paragraphedeliste"/>
        <w:numPr>
          <w:ilvl w:val="0"/>
          <w:numId w:val="14"/>
        </w:numPr>
        <w:spacing w:after="200"/>
        <w:rPr>
          <w:rFonts w:ascii="Century Gothic" w:hAnsi="Century Gothic"/>
          <w:b w:val="0"/>
          <w:bCs/>
          <w:color w:val="auto"/>
          <w:lang w:val="fr-CA"/>
        </w:rPr>
      </w:pPr>
      <w:r>
        <w:rPr>
          <w:rFonts w:ascii="Century Gothic" w:hAnsi="Century Gothic"/>
          <w:b w:val="0"/>
          <w:bCs/>
          <w:color w:val="auto"/>
          <w:lang w:val="fr-CA"/>
        </w:rPr>
        <w:t xml:space="preserve">« </w:t>
      </w:r>
      <w:r w:rsidRPr="0021075A">
        <w:rPr>
          <w:rFonts w:ascii="Century Gothic" w:hAnsi="Century Gothic"/>
          <w:b w:val="0"/>
          <w:color w:val="auto"/>
        </w:rPr>
        <w:t>Très belle programmation. Les participants avaient beaucoup de choix. »</w:t>
      </w:r>
    </w:p>
    <w:p w14:paraId="0F53A2B4" w14:textId="0A44C1A7" w:rsidR="00F60EA6" w:rsidRPr="000B2C53" w:rsidRDefault="00F96086" w:rsidP="00BA0464">
      <w:pPr>
        <w:spacing w:after="200"/>
        <w:rPr>
          <w:rFonts w:ascii="Century Gothic" w:hAnsi="Century Gothic"/>
          <w:b w:val="0"/>
          <w:bCs/>
          <w:color w:val="auto"/>
          <w:u w:val="single"/>
          <w:lang w:val="fr-CA"/>
        </w:rPr>
      </w:pPr>
      <w:r w:rsidRPr="000B2C53">
        <w:rPr>
          <w:rFonts w:ascii="Century Gothic" w:hAnsi="Century Gothic"/>
          <w:b w:val="0"/>
          <w:bCs/>
          <w:color w:val="auto"/>
          <w:u w:val="single"/>
          <w:lang w:val="fr-CA"/>
        </w:rPr>
        <w:t>Autres </w:t>
      </w:r>
      <w:r w:rsidR="00AE27DA">
        <w:rPr>
          <w:rFonts w:ascii="Century Gothic" w:hAnsi="Century Gothic"/>
          <w:b w:val="0"/>
          <w:bCs/>
          <w:color w:val="auto"/>
          <w:u w:val="single"/>
          <w:lang w:val="fr-CA"/>
        </w:rPr>
        <w:t xml:space="preserve">commentaires </w:t>
      </w:r>
    </w:p>
    <w:p w14:paraId="2BCFB374" w14:textId="75B85144" w:rsidR="00F96086" w:rsidRPr="000B2C53" w:rsidRDefault="000B2C53" w:rsidP="00F96086">
      <w:pPr>
        <w:pStyle w:val="Paragraphedeliste"/>
        <w:numPr>
          <w:ilvl w:val="0"/>
          <w:numId w:val="10"/>
        </w:numPr>
        <w:spacing w:after="200"/>
        <w:rPr>
          <w:rFonts w:ascii="Century Gothic" w:hAnsi="Century Gothic"/>
          <w:b w:val="0"/>
          <w:bCs/>
          <w:color w:val="auto"/>
          <w:sz w:val="24"/>
          <w:szCs w:val="20"/>
          <w:lang w:val="fr-CA"/>
        </w:rPr>
      </w:pPr>
      <w:r>
        <w:rPr>
          <w:rFonts w:ascii="Century Gothic" w:hAnsi="Century Gothic"/>
          <w:b w:val="0"/>
          <w:bCs/>
          <w:color w:val="auto"/>
          <w:sz w:val="24"/>
          <w:szCs w:val="20"/>
          <w:lang w:val="fr-CA"/>
        </w:rPr>
        <w:t xml:space="preserve">« </w:t>
      </w:r>
      <w:r w:rsidR="00F96086" w:rsidRPr="000B2C53">
        <w:rPr>
          <w:rFonts w:ascii="Century Gothic" w:hAnsi="Century Gothic"/>
          <w:b w:val="0"/>
          <w:bCs/>
          <w:color w:val="auto"/>
          <w:sz w:val="24"/>
          <w:szCs w:val="20"/>
          <w:lang w:val="fr-CA"/>
        </w:rPr>
        <w:t>Ce fut bien agréable de revoir les collègues, l'équipe du RPGO et celle de la Corporation du Château Logue / Maison Ernest-Nault. Les discours ont été inspirants.</w:t>
      </w:r>
      <w:r>
        <w:rPr>
          <w:rFonts w:ascii="Century Gothic" w:hAnsi="Century Gothic"/>
          <w:b w:val="0"/>
          <w:bCs/>
          <w:color w:val="auto"/>
          <w:sz w:val="24"/>
          <w:szCs w:val="20"/>
          <w:lang w:val="fr-CA"/>
        </w:rPr>
        <w:t xml:space="preserve"> »</w:t>
      </w:r>
    </w:p>
    <w:p w14:paraId="5A242109" w14:textId="06D5EC64" w:rsidR="00F96086" w:rsidRPr="000B2C53" w:rsidRDefault="000B2C53" w:rsidP="00F96086">
      <w:pPr>
        <w:pStyle w:val="Paragraphedeliste"/>
        <w:numPr>
          <w:ilvl w:val="0"/>
          <w:numId w:val="10"/>
        </w:numPr>
        <w:spacing w:after="200"/>
        <w:rPr>
          <w:rFonts w:ascii="Century Gothic" w:hAnsi="Century Gothic"/>
          <w:b w:val="0"/>
          <w:bCs/>
          <w:color w:val="auto"/>
          <w:sz w:val="24"/>
          <w:szCs w:val="20"/>
          <w:lang w:val="fr-CA"/>
        </w:rPr>
      </w:pPr>
      <w:r>
        <w:rPr>
          <w:rFonts w:ascii="Century Gothic" w:hAnsi="Century Gothic"/>
          <w:b w:val="0"/>
          <w:bCs/>
          <w:color w:val="auto"/>
          <w:sz w:val="24"/>
          <w:szCs w:val="20"/>
          <w:lang w:val="fr-CA"/>
        </w:rPr>
        <w:t xml:space="preserve">« </w:t>
      </w:r>
      <w:r w:rsidR="00F96086" w:rsidRPr="000B2C53">
        <w:rPr>
          <w:rFonts w:ascii="Century Gothic" w:hAnsi="Century Gothic"/>
          <w:b w:val="0"/>
          <w:bCs/>
          <w:color w:val="auto"/>
          <w:sz w:val="24"/>
          <w:szCs w:val="20"/>
          <w:lang w:val="fr-CA"/>
        </w:rPr>
        <w:t>Offrir une ou des activités ludiques optionnel en soirée.</w:t>
      </w:r>
      <w:r>
        <w:rPr>
          <w:rFonts w:ascii="Century Gothic" w:hAnsi="Century Gothic"/>
          <w:b w:val="0"/>
          <w:bCs/>
          <w:color w:val="auto"/>
          <w:sz w:val="24"/>
          <w:szCs w:val="20"/>
          <w:lang w:val="fr-CA"/>
        </w:rPr>
        <w:t xml:space="preserve"> »</w:t>
      </w:r>
    </w:p>
    <w:p w14:paraId="37144371" w14:textId="18311D48" w:rsidR="00F96086" w:rsidRPr="000B2C53" w:rsidRDefault="000B2C53" w:rsidP="00F96086">
      <w:pPr>
        <w:pStyle w:val="Paragraphedeliste"/>
        <w:numPr>
          <w:ilvl w:val="0"/>
          <w:numId w:val="10"/>
        </w:numPr>
        <w:spacing w:after="200"/>
        <w:rPr>
          <w:rFonts w:ascii="Century Gothic" w:hAnsi="Century Gothic"/>
          <w:b w:val="0"/>
          <w:bCs/>
          <w:color w:val="auto"/>
          <w:sz w:val="24"/>
          <w:szCs w:val="20"/>
          <w:lang w:val="fr-CA"/>
        </w:rPr>
      </w:pPr>
      <w:r>
        <w:rPr>
          <w:rFonts w:ascii="Century Gothic" w:hAnsi="Century Gothic"/>
          <w:b w:val="0"/>
          <w:bCs/>
          <w:color w:val="auto"/>
          <w:sz w:val="24"/>
          <w:szCs w:val="20"/>
          <w:lang w:val="fr-CA"/>
        </w:rPr>
        <w:t xml:space="preserve">« </w:t>
      </w:r>
      <w:r w:rsidR="00F96086" w:rsidRPr="000B2C53">
        <w:rPr>
          <w:rFonts w:ascii="Century Gothic" w:hAnsi="Century Gothic"/>
          <w:b w:val="0"/>
          <w:bCs/>
          <w:color w:val="auto"/>
          <w:sz w:val="24"/>
          <w:szCs w:val="20"/>
          <w:lang w:val="fr-CA"/>
        </w:rPr>
        <w:t>Le 5 à 7 était très bien.</w:t>
      </w:r>
      <w:r>
        <w:rPr>
          <w:rFonts w:ascii="Century Gothic" w:hAnsi="Century Gothic"/>
          <w:b w:val="0"/>
          <w:bCs/>
          <w:color w:val="auto"/>
          <w:sz w:val="24"/>
          <w:szCs w:val="20"/>
          <w:lang w:val="fr-CA"/>
        </w:rPr>
        <w:t xml:space="preserve"> »</w:t>
      </w:r>
    </w:p>
    <w:p w14:paraId="1F6C127B" w14:textId="347827EB" w:rsidR="00F96086" w:rsidRPr="000B2C53" w:rsidRDefault="000B2C53" w:rsidP="00F96086">
      <w:pPr>
        <w:pStyle w:val="Paragraphedeliste"/>
        <w:numPr>
          <w:ilvl w:val="0"/>
          <w:numId w:val="10"/>
        </w:numPr>
        <w:spacing w:after="200"/>
        <w:rPr>
          <w:rFonts w:ascii="Century Gothic" w:hAnsi="Century Gothic"/>
          <w:b w:val="0"/>
          <w:bCs/>
          <w:color w:val="auto"/>
          <w:sz w:val="24"/>
          <w:szCs w:val="20"/>
          <w:lang w:val="fr-CA"/>
        </w:rPr>
      </w:pPr>
      <w:r>
        <w:rPr>
          <w:rFonts w:ascii="Century Gothic" w:hAnsi="Century Gothic"/>
          <w:b w:val="0"/>
          <w:bCs/>
          <w:color w:val="auto"/>
          <w:sz w:val="24"/>
          <w:szCs w:val="20"/>
          <w:lang w:val="fr-CA"/>
        </w:rPr>
        <w:t xml:space="preserve">« </w:t>
      </w:r>
      <w:r w:rsidR="00F96086" w:rsidRPr="000B2C53">
        <w:rPr>
          <w:rFonts w:ascii="Century Gothic" w:hAnsi="Century Gothic"/>
          <w:b w:val="0"/>
          <w:bCs/>
          <w:color w:val="auto"/>
          <w:sz w:val="24"/>
          <w:szCs w:val="20"/>
          <w:lang w:val="fr-CA"/>
        </w:rPr>
        <w:t>Très convivial et agréable</w:t>
      </w:r>
      <w:r>
        <w:rPr>
          <w:rFonts w:ascii="Century Gothic" w:hAnsi="Century Gothic"/>
          <w:b w:val="0"/>
          <w:bCs/>
          <w:color w:val="auto"/>
          <w:sz w:val="24"/>
          <w:szCs w:val="20"/>
          <w:lang w:val="fr-CA"/>
        </w:rPr>
        <w:t xml:space="preserve"> »</w:t>
      </w:r>
    </w:p>
    <w:p w14:paraId="100DB6A7" w14:textId="725BE8F7" w:rsidR="00F96086" w:rsidRDefault="000B2C53" w:rsidP="00F96086">
      <w:pPr>
        <w:pStyle w:val="Paragraphedeliste"/>
        <w:numPr>
          <w:ilvl w:val="0"/>
          <w:numId w:val="10"/>
        </w:numPr>
        <w:spacing w:after="200"/>
        <w:rPr>
          <w:rFonts w:ascii="Century Gothic" w:hAnsi="Century Gothic"/>
          <w:b w:val="0"/>
          <w:bCs/>
          <w:color w:val="auto"/>
          <w:sz w:val="24"/>
          <w:szCs w:val="20"/>
          <w:lang w:val="fr-CA"/>
        </w:rPr>
      </w:pPr>
      <w:r>
        <w:rPr>
          <w:rFonts w:ascii="Century Gothic" w:hAnsi="Century Gothic"/>
          <w:b w:val="0"/>
          <w:bCs/>
          <w:color w:val="auto"/>
          <w:sz w:val="24"/>
          <w:szCs w:val="20"/>
          <w:lang w:val="fr-CA"/>
        </w:rPr>
        <w:t xml:space="preserve">« </w:t>
      </w:r>
      <w:r w:rsidR="00F96086" w:rsidRPr="000B2C53">
        <w:rPr>
          <w:rFonts w:ascii="Century Gothic" w:hAnsi="Century Gothic"/>
          <w:b w:val="0"/>
          <w:bCs/>
          <w:color w:val="auto"/>
          <w:sz w:val="24"/>
          <w:szCs w:val="20"/>
          <w:lang w:val="fr-CA"/>
        </w:rPr>
        <w:t>Important pour se rencontrer</w:t>
      </w:r>
      <w:r>
        <w:rPr>
          <w:rFonts w:ascii="Century Gothic" w:hAnsi="Century Gothic"/>
          <w:b w:val="0"/>
          <w:bCs/>
          <w:color w:val="auto"/>
          <w:sz w:val="24"/>
          <w:szCs w:val="20"/>
          <w:lang w:val="fr-CA"/>
        </w:rPr>
        <w:t xml:space="preserve"> »</w:t>
      </w:r>
    </w:p>
    <w:p w14:paraId="4E94DF92" w14:textId="2F8FC4AA" w:rsidR="00AE27DA" w:rsidRPr="00AE27DA" w:rsidRDefault="00AE27DA" w:rsidP="00AE27DA">
      <w:pPr>
        <w:pStyle w:val="Paragraphedeliste"/>
        <w:numPr>
          <w:ilvl w:val="0"/>
          <w:numId w:val="10"/>
        </w:numPr>
        <w:spacing w:after="200"/>
        <w:rPr>
          <w:rFonts w:ascii="Century Gothic" w:hAnsi="Century Gothic"/>
          <w:b w:val="0"/>
          <w:bCs/>
          <w:color w:val="auto"/>
          <w:sz w:val="24"/>
          <w:szCs w:val="20"/>
          <w:lang w:val="fr-CA"/>
        </w:rPr>
      </w:pPr>
      <w:r>
        <w:rPr>
          <w:rFonts w:ascii="Century Gothic" w:hAnsi="Century Gothic"/>
          <w:b w:val="0"/>
          <w:bCs/>
          <w:color w:val="auto"/>
          <w:sz w:val="24"/>
          <w:szCs w:val="20"/>
          <w:lang w:val="fr-CA"/>
        </w:rPr>
        <w:t xml:space="preserve">« </w:t>
      </w:r>
      <w:r w:rsidRPr="00AE27DA">
        <w:rPr>
          <w:rFonts w:ascii="Century Gothic" w:hAnsi="Century Gothic"/>
          <w:b w:val="0"/>
          <w:bCs/>
          <w:color w:val="auto"/>
          <w:sz w:val="24"/>
          <w:szCs w:val="20"/>
          <w:lang w:val="fr-CA"/>
        </w:rPr>
        <w:t>Très bonne organisation avec des personnes impliquées</w:t>
      </w:r>
      <w:r>
        <w:rPr>
          <w:rFonts w:ascii="Century Gothic" w:hAnsi="Century Gothic"/>
          <w:b w:val="0"/>
          <w:bCs/>
          <w:color w:val="auto"/>
          <w:sz w:val="24"/>
          <w:szCs w:val="20"/>
          <w:lang w:val="fr-CA"/>
        </w:rPr>
        <w:t>. »</w:t>
      </w:r>
    </w:p>
    <w:p w14:paraId="4051BBDB" w14:textId="4EA805EB" w:rsidR="00AE27DA" w:rsidRPr="00AE27DA" w:rsidRDefault="00AE27DA" w:rsidP="00AE27DA">
      <w:pPr>
        <w:pStyle w:val="Paragraphedeliste"/>
        <w:numPr>
          <w:ilvl w:val="0"/>
          <w:numId w:val="10"/>
        </w:numPr>
        <w:spacing w:after="200"/>
        <w:rPr>
          <w:rFonts w:ascii="Century Gothic" w:hAnsi="Century Gothic"/>
          <w:b w:val="0"/>
          <w:bCs/>
          <w:color w:val="auto"/>
          <w:sz w:val="24"/>
          <w:szCs w:val="20"/>
          <w:lang w:val="fr-CA"/>
        </w:rPr>
      </w:pPr>
      <w:r>
        <w:rPr>
          <w:rFonts w:ascii="Century Gothic" w:hAnsi="Century Gothic"/>
          <w:b w:val="0"/>
          <w:bCs/>
          <w:color w:val="auto"/>
          <w:sz w:val="24"/>
          <w:szCs w:val="20"/>
          <w:lang w:val="fr-CA"/>
        </w:rPr>
        <w:t xml:space="preserve">« </w:t>
      </w:r>
      <w:r w:rsidRPr="00AE27DA">
        <w:rPr>
          <w:rFonts w:ascii="Century Gothic" w:hAnsi="Century Gothic"/>
          <w:b w:val="0"/>
          <w:bCs/>
          <w:color w:val="auto"/>
          <w:sz w:val="24"/>
          <w:szCs w:val="20"/>
          <w:lang w:val="fr-CA"/>
        </w:rPr>
        <w:t>Non.</w:t>
      </w:r>
      <w:r>
        <w:rPr>
          <w:rFonts w:ascii="Century Gothic" w:hAnsi="Century Gothic"/>
          <w:b w:val="0"/>
          <w:bCs/>
          <w:color w:val="auto"/>
          <w:sz w:val="24"/>
          <w:szCs w:val="20"/>
          <w:lang w:val="fr-CA"/>
        </w:rPr>
        <w:t xml:space="preserve"> »</w:t>
      </w:r>
    </w:p>
    <w:p w14:paraId="62379F7C" w14:textId="1F3AFE6B" w:rsidR="00AE27DA" w:rsidRPr="000B2C53" w:rsidRDefault="00AE27DA" w:rsidP="00AE27DA">
      <w:pPr>
        <w:pStyle w:val="Paragraphedeliste"/>
        <w:numPr>
          <w:ilvl w:val="0"/>
          <w:numId w:val="10"/>
        </w:numPr>
        <w:spacing w:after="200"/>
        <w:rPr>
          <w:rFonts w:ascii="Century Gothic" w:hAnsi="Century Gothic"/>
          <w:b w:val="0"/>
          <w:bCs/>
          <w:color w:val="auto"/>
          <w:sz w:val="24"/>
          <w:szCs w:val="20"/>
          <w:lang w:val="fr-CA"/>
        </w:rPr>
      </w:pPr>
      <w:r>
        <w:rPr>
          <w:rFonts w:ascii="Century Gothic" w:hAnsi="Century Gothic"/>
          <w:b w:val="0"/>
          <w:bCs/>
          <w:color w:val="auto"/>
          <w:sz w:val="24"/>
          <w:szCs w:val="20"/>
          <w:lang w:val="fr-CA"/>
        </w:rPr>
        <w:t xml:space="preserve">« </w:t>
      </w:r>
      <w:r w:rsidRPr="00AE27DA">
        <w:rPr>
          <w:rFonts w:ascii="Century Gothic" w:hAnsi="Century Gothic"/>
          <w:b w:val="0"/>
          <w:bCs/>
          <w:color w:val="auto"/>
          <w:sz w:val="24"/>
          <w:szCs w:val="20"/>
          <w:lang w:val="fr-CA"/>
        </w:rPr>
        <w:t>Aimerait être présent l’an prochain</w:t>
      </w:r>
      <w:r>
        <w:rPr>
          <w:rFonts w:ascii="Century Gothic" w:hAnsi="Century Gothic"/>
          <w:b w:val="0"/>
          <w:bCs/>
          <w:color w:val="auto"/>
          <w:sz w:val="24"/>
          <w:szCs w:val="20"/>
          <w:lang w:val="fr-CA"/>
        </w:rPr>
        <w:t xml:space="preserve"> »</w:t>
      </w:r>
    </w:p>
    <w:p w14:paraId="66CC5B5E" w14:textId="1226DA4B" w:rsidR="00F96086" w:rsidRPr="000B2C53" w:rsidRDefault="00F96086" w:rsidP="00BA0464">
      <w:pPr>
        <w:spacing w:after="200"/>
        <w:rPr>
          <w:rFonts w:ascii="Century Gothic" w:hAnsi="Century Gothic"/>
          <w:b w:val="0"/>
          <w:bCs/>
          <w:color w:val="auto"/>
          <w:lang w:val="fr-CA"/>
        </w:rPr>
      </w:pPr>
      <w:r w:rsidRPr="000B2C53">
        <w:rPr>
          <w:rFonts w:ascii="Century Gothic" w:hAnsi="Century Gothic"/>
          <w:b w:val="0"/>
          <w:bCs/>
          <w:color w:val="auto"/>
          <w:lang w:val="fr-CA"/>
        </w:rPr>
        <w:t xml:space="preserve">Emplacement </w:t>
      </w:r>
    </w:p>
    <w:p w14:paraId="5328134F" w14:textId="3E43063D" w:rsidR="00111774" w:rsidRPr="000B2C53" w:rsidRDefault="000B2C53" w:rsidP="00111774">
      <w:pPr>
        <w:pStyle w:val="Paragraphedeliste"/>
        <w:numPr>
          <w:ilvl w:val="0"/>
          <w:numId w:val="11"/>
        </w:numPr>
        <w:spacing w:after="200"/>
        <w:rPr>
          <w:rFonts w:ascii="Century Gothic" w:hAnsi="Century Gothic"/>
          <w:b w:val="0"/>
          <w:bCs/>
          <w:color w:val="auto"/>
          <w:sz w:val="24"/>
          <w:szCs w:val="20"/>
          <w:lang w:val="fr-CA"/>
        </w:rPr>
      </w:pPr>
      <w:r>
        <w:rPr>
          <w:rFonts w:ascii="Century Gothic" w:hAnsi="Century Gothic"/>
          <w:b w:val="0"/>
          <w:bCs/>
          <w:color w:val="auto"/>
          <w:sz w:val="24"/>
          <w:szCs w:val="20"/>
          <w:lang w:val="fr-CA"/>
        </w:rPr>
        <w:t xml:space="preserve">« </w:t>
      </w:r>
      <w:r w:rsidR="00111774" w:rsidRPr="000B2C53">
        <w:rPr>
          <w:rFonts w:ascii="Century Gothic" w:hAnsi="Century Gothic"/>
          <w:b w:val="0"/>
          <w:bCs/>
          <w:color w:val="auto"/>
          <w:sz w:val="24"/>
          <w:szCs w:val="20"/>
          <w:lang w:val="fr-CA"/>
        </w:rPr>
        <w:t>C'était le meilleur endroit à Maniwaki pour tenir le Salon.</w:t>
      </w:r>
      <w:r>
        <w:rPr>
          <w:rFonts w:ascii="Century Gothic" w:hAnsi="Century Gothic"/>
          <w:b w:val="0"/>
          <w:bCs/>
          <w:color w:val="auto"/>
          <w:sz w:val="24"/>
          <w:szCs w:val="20"/>
          <w:lang w:val="fr-CA"/>
        </w:rPr>
        <w:t xml:space="preserve"> »</w:t>
      </w:r>
    </w:p>
    <w:p w14:paraId="4379AC71" w14:textId="0BEF6151" w:rsidR="00111774" w:rsidRPr="000B2C53" w:rsidRDefault="000B2C53" w:rsidP="00111774">
      <w:pPr>
        <w:pStyle w:val="Paragraphedeliste"/>
        <w:numPr>
          <w:ilvl w:val="0"/>
          <w:numId w:val="11"/>
        </w:numPr>
        <w:spacing w:after="200"/>
        <w:rPr>
          <w:rFonts w:ascii="Century Gothic" w:hAnsi="Century Gothic"/>
          <w:b w:val="0"/>
          <w:bCs/>
          <w:color w:val="auto"/>
          <w:sz w:val="24"/>
          <w:szCs w:val="20"/>
          <w:lang w:val="fr-CA"/>
        </w:rPr>
      </w:pPr>
      <w:r>
        <w:rPr>
          <w:rFonts w:ascii="Century Gothic" w:hAnsi="Century Gothic"/>
          <w:b w:val="0"/>
          <w:bCs/>
          <w:color w:val="auto"/>
          <w:sz w:val="24"/>
          <w:szCs w:val="20"/>
          <w:lang w:val="fr-CA"/>
        </w:rPr>
        <w:t xml:space="preserve">« </w:t>
      </w:r>
      <w:r w:rsidR="00111774" w:rsidRPr="000B2C53">
        <w:rPr>
          <w:rFonts w:ascii="Century Gothic" w:hAnsi="Century Gothic"/>
          <w:b w:val="0"/>
          <w:bCs/>
          <w:color w:val="auto"/>
          <w:sz w:val="24"/>
          <w:szCs w:val="20"/>
          <w:lang w:val="fr-CA"/>
        </w:rPr>
        <w:t>Non.</w:t>
      </w:r>
      <w:r>
        <w:rPr>
          <w:rFonts w:ascii="Century Gothic" w:hAnsi="Century Gothic"/>
          <w:b w:val="0"/>
          <w:bCs/>
          <w:color w:val="auto"/>
          <w:sz w:val="24"/>
          <w:szCs w:val="20"/>
          <w:lang w:val="fr-CA"/>
        </w:rPr>
        <w:t xml:space="preserve"> »</w:t>
      </w:r>
    </w:p>
    <w:p w14:paraId="2DD956B9" w14:textId="1073B8AA" w:rsidR="00111774" w:rsidRPr="000B2C53" w:rsidRDefault="000B2C53" w:rsidP="00111774">
      <w:pPr>
        <w:pStyle w:val="Paragraphedeliste"/>
        <w:numPr>
          <w:ilvl w:val="0"/>
          <w:numId w:val="11"/>
        </w:numPr>
        <w:spacing w:after="200"/>
        <w:rPr>
          <w:rFonts w:ascii="Century Gothic" w:hAnsi="Century Gothic"/>
          <w:b w:val="0"/>
          <w:bCs/>
          <w:color w:val="auto"/>
          <w:sz w:val="24"/>
          <w:szCs w:val="20"/>
          <w:lang w:val="fr-CA"/>
        </w:rPr>
      </w:pPr>
      <w:r>
        <w:rPr>
          <w:rFonts w:ascii="Century Gothic" w:hAnsi="Century Gothic"/>
          <w:b w:val="0"/>
          <w:bCs/>
          <w:color w:val="auto"/>
          <w:sz w:val="24"/>
          <w:szCs w:val="20"/>
          <w:lang w:val="fr-CA"/>
        </w:rPr>
        <w:t xml:space="preserve">« </w:t>
      </w:r>
      <w:r w:rsidR="00111774" w:rsidRPr="000B2C53">
        <w:rPr>
          <w:rFonts w:ascii="Century Gothic" w:hAnsi="Century Gothic"/>
          <w:b w:val="0"/>
          <w:bCs/>
          <w:color w:val="auto"/>
          <w:sz w:val="24"/>
          <w:szCs w:val="20"/>
          <w:lang w:val="fr-CA"/>
        </w:rPr>
        <w:t>Ce fût très plaisant de faire un salon dans un endroit dédié au salon.</w:t>
      </w:r>
      <w:r>
        <w:rPr>
          <w:rFonts w:ascii="Century Gothic" w:hAnsi="Century Gothic"/>
          <w:b w:val="0"/>
          <w:bCs/>
          <w:color w:val="auto"/>
          <w:sz w:val="24"/>
          <w:szCs w:val="20"/>
          <w:lang w:val="fr-CA"/>
        </w:rPr>
        <w:t xml:space="preserve"> »</w:t>
      </w:r>
    </w:p>
    <w:p w14:paraId="05E0D1B9" w14:textId="0295D96D" w:rsidR="00111774" w:rsidRPr="000B2C53" w:rsidRDefault="000B2C53" w:rsidP="00111774">
      <w:pPr>
        <w:pStyle w:val="Paragraphedeliste"/>
        <w:numPr>
          <w:ilvl w:val="0"/>
          <w:numId w:val="11"/>
        </w:numPr>
        <w:spacing w:after="200"/>
        <w:rPr>
          <w:rFonts w:ascii="Century Gothic" w:hAnsi="Century Gothic"/>
          <w:b w:val="0"/>
          <w:bCs/>
          <w:color w:val="auto"/>
          <w:sz w:val="24"/>
          <w:szCs w:val="20"/>
          <w:lang w:val="fr-CA"/>
        </w:rPr>
      </w:pPr>
      <w:r>
        <w:rPr>
          <w:rFonts w:ascii="Century Gothic" w:hAnsi="Century Gothic"/>
          <w:b w:val="0"/>
          <w:bCs/>
          <w:color w:val="auto"/>
          <w:sz w:val="24"/>
          <w:szCs w:val="20"/>
          <w:lang w:val="fr-CA"/>
        </w:rPr>
        <w:t xml:space="preserve">« </w:t>
      </w:r>
      <w:r w:rsidR="00111774" w:rsidRPr="000B2C53">
        <w:rPr>
          <w:rFonts w:ascii="Century Gothic" w:hAnsi="Century Gothic"/>
          <w:b w:val="0"/>
          <w:bCs/>
          <w:color w:val="auto"/>
          <w:sz w:val="24"/>
          <w:szCs w:val="20"/>
          <w:lang w:val="fr-CA"/>
        </w:rPr>
        <w:t>Très belle emplacement et très bien reçu</w:t>
      </w:r>
      <w:r>
        <w:rPr>
          <w:rFonts w:ascii="Century Gothic" w:hAnsi="Century Gothic"/>
          <w:b w:val="0"/>
          <w:bCs/>
          <w:color w:val="auto"/>
          <w:sz w:val="24"/>
          <w:szCs w:val="20"/>
          <w:lang w:val="fr-CA"/>
        </w:rPr>
        <w:t xml:space="preserve"> »</w:t>
      </w:r>
    </w:p>
    <w:p w14:paraId="14419827" w14:textId="77777777" w:rsidR="00F96086" w:rsidRPr="000B7C6E" w:rsidRDefault="00F96086" w:rsidP="00BA0464">
      <w:pPr>
        <w:spacing w:after="200"/>
        <w:rPr>
          <w:rFonts w:ascii="Century Gothic" w:hAnsi="Century Gothic"/>
          <w:b w:val="0"/>
          <w:bCs/>
          <w:color w:val="auto"/>
          <w:lang w:val="fr-CA"/>
        </w:rPr>
      </w:pPr>
    </w:p>
    <w:p w14:paraId="009D6D3F" w14:textId="72DE88FF" w:rsidR="00F60EA6" w:rsidRPr="00E505E3" w:rsidRDefault="0021075A" w:rsidP="00BA0464">
      <w:pPr>
        <w:spacing w:after="200"/>
        <w:rPr>
          <w:rFonts w:ascii="Century Gothic" w:hAnsi="Century Gothic"/>
          <w:b w:val="0"/>
          <w:bCs/>
          <w:color w:val="auto"/>
          <w:u w:val="single"/>
          <w:lang w:val="fr-CA"/>
        </w:rPr>
      </w:pPr>
      <w:r w:rsidRPr="00E505E3">
        <w:rPr>
          <w:rFonts w:ascii="Century Gothic" w:hAnsi="Century Gothic"/>
          <w:b w:val="0"/>
          <w:bCs/>
          <w:color w:val="auto"/>
          <w:u w:val="single"/>
          <w:lang w:val="fr-CA"/>
        </w:rPr>
        <w:t>Suggestions pour le 28</w:t>
      </w:r>
      <w:r w:rsidRPr="00E505E3">
        <w:rPr>
          <w:rFonts w:ascii="Century Gothic" w:hAnsi="Century Gothic"/>
          <w:b w:val="0"/>
          <w:bCs/>
          <w:color w:val="auto"/>
          <w:u w:val="single"/>
          <w:vertAlign w:val="superscript"/>
          <w:lang w:val="fr-CA"/>
        </w:rPr>
        <w:t>e</w:t>
      </w:r>
      <w:r w:rsidRPr="00E505E3">
        <w:rPr>
          <w:rFonts w:ascii="Century Gothic" w:hAnsi="Century Gothic"/>
          <w:b w:val="0"/>
          <w:bCs/>
          <w:color w:val="auto"/>
          <w:u w:val="single"/>
          <w:lang w:val="fr-CA"/>
        </w:rPr>
        <w:t xml:space="preserve"> Salon </w:t>
      </w:r>
    </w:p>
    <w:p w14:paraId="09232A0E" w14:textId="53020F09" w:rsidR="000B7C6E" w:rsidRPr="000B7C6E" w:rsidRDefault="000B7C6E" w:rsidP="000B7C6E">
      <w:pPr>
        <w:pStyle w:val="Paragraphedeliste"/>
        <w:numPr>
          <w:ilvl w:val="0"/>
          <w:numId w:val="15"/>
        </w:numPr>
        <w:spacing w:after="200"/>
        <w:rPr>
          <w:rFonts w:ascii="Century Gothic" w:hAnsi="Century Gothic"/>
          <w:b w:val="0"/>
          <w:bCs/>
          <w:color w:val="auto"/>
          <w:sz w:val="24"/>
          <w:szCs w:val="20"/>
          <w:lang w:val="fr-CA"/>
        </w:rPr>
      </w:pPr>
      <w:r w:rsidRPr="000B7C6E">
        <w:rPr>
          <w:rFonts w:ascii="Century Gothic" w:hAnsi="Century Gothic"/>
          <w:b w:val="0"/>
          <w:bCs/>
          <w:color w:val="auto"/>
          <w:sz w:val="24"/>
          <w:szCs w:val="20"/>
          <w:lang w:val="fr-CA"/>
        </w:rPr>
        <w:t xml:space="preserve">« Que le centième anniversaire du Quartier-du-Moulin, un site du patrimoine exceptionnel, soit souligné. Cela pourrait se tenir à Campus 3. Un autre thème pourrait être la reconversion des églises. </w:t>
      </w:r>
      <w:hyperlink r:id="rId32" w:history="1">
        <w:r w:rsidRPr="00623975">
          <w:rPr>
            <w:rStyle w:val="Hyperlien"/>
            <w:rFonts w:ascii="Century Gothic" w:hAnsi="Century Gothic"/>
            <w:b w:val="0"/>
            <w:bCs/>
            <w:sz w:val="24"/>
            <w:szCs w:val="20"/>
            <w:lang w:val="fr-CA"/>
          </w:rPr>
          <w:t>https://campus3.ca/services-offerts/location-de-salles/</w:t>
        </w:r>
      </w:hyperlink>
      <w:r>
        <w:rPr>
          <w:rFonts w:ascii="Century Gothic" w:hAnsi="Century Gothic"/>
          <w:b w:val="0"/>
          <w:bCs/>
          <w:color w:val="auto"/>
          <w:sz w:val="24"/>
          <w:szCs w:val="20"/>
          <w:lang w:val="fr-CA"/>
        </w:rPr>
        <w:t xml:space="preserve"> »</w:t>
      </w:r>
    </w:p>
    <w:p w14:paraId="25110100" w14:textId="79C37112" w:rsidR="000B7C6E" w:rsidRPr="000B7C6E" w:rsidRDefault="000B7C6E" w:rsidP="000B7C6E">
      <w:pPr>
        <w:pStyle w:val="Paragraphedeliste"/>
        <w:numPr>
          <w:ilvl w:val="0"/>
          <w:numId w:val="15"/>
        </w:numPr>
        <w:spacing w:after="200"/>
        <w:rPr>
          <w:rFonts w:ascii="Century Gothic" w:hAnsi="Century Gothic"/>
          <w:b w:val="0"/>
          <w:bCs/>
          <w:color w:val="auto"/>
          <w:sz w:val="24"/>
          <w:szCs w:val="20"/>
          <w:lang w:val="fr-CA"/>
        </w:rPr>
      </w:pPr>
      <w:r>
        <w:rPr>
          <w:rFonts w:ascii="Century Gothic" w:hAnsi="Century Gothic"/>
          <w:b w:val="0"/>
          <w:bCs/>
          <w:color w:val="auto"/>
          <w:sz w:val="24"/>
          <w:szCs w:val="20"/>
          <w:lang w:val="fr-CA"/>
        </w:rPr>
        <w:t xml:space="preserve">« </w:t>
      </w:r>
      <w:r w:rsidRPr="000B7C6E">
        <w:rPr>
          <w:rFonts w:ascii="Century Gothic" w:hAnsi="Century Gothic"/>
          <w:b w:val="0"/>
          <w:bCs/>
          <w:color w:val="auto"/>
          <w:sz w:val="24"/>
          <w:szCs w:val="20"/>
          <w:lang w:val="fr-CA"/>
        </w:rPr>
        <w:t>Pour l'instant, je n'ai pas de suggestion à suggérer.</w:t>
      </w:r>
      <w:r>
        <w:rPr>
          <w:rFonts w:ascii="Century Gothic" w:hAnsi="Century Gothic"/>
          <w:b w:val="0"/>
          <w:bCs/>
          <w:color w:val="auto"/>
          <w:sz w:val="24"/>
          <w:szCs w:val="20"/>
          <w:lang w:val="fr-CA"/>
        </w:rPr>
        <w:t xml:space="preserve"> »</w:t>
      </w:r>
    </w:p>
    <w:p w14:paraId="18603365" w14:textId="4EDA4FAD" w:rsidR="000B7C6E" w:rsidRPr="000B7C6E" w:rsidRDefault="000B7C6E" w:rsidP="000B7C6E">
      <w:pPr>
        <w:pStyle w:val="Paragraphedeliste"/>
        <w:numPr>
          <w:ilvl w:val="0"/>
          <w:numId w:val="15"/>
        </w:numPr>
        <w:spacing w:after="200"/>
        <w:rPr>
          <w:rFonts w:ascii="Century Gothic" w:hAnsi="Century Gothic"/>
          <w:b w:val="0"/>
          <w:bCs/>
          <w:color w:val="auto"/>
          <w:sz w:val="24"/>
          <w:szCs w:val="20"/>
          <w:lang w:val="fr-CA"/>
        </w:rPr>
      </w:pPr>
      <w:r>
        <w:rPr>
          <w:rFonts w:ascii="Century Gothic" w:hAnsi="Century Gothic"/>
          <w:b w:val="0"/>
          <w:bCs/>
          <w:color w:val="auto"/>
          <w:sz w:val="24"/>
          <w:szCs w:val="20"/>
          <w:lang w:val="fr-CA"/>
        </w:rPr>
        <w:t xml:space="preserve">« </w:t>
      </w:r>
      <w:r w:rsidRPr="000B7C6E">
        <w:rPr>
          <w:rFonts w:ascii="Century Gothic" w:hAnsi="Century Gothic"/>
          <w:b w:val="0"/>
          <w:bCs/>
          <w:color w:val="auto"/>
          <w:sz w:val="24"/>
          <w:szCs w:val="20"/>
          <w:lang w:val="fr-CA"/>
        </w:rPr>
        <w:t>Peut-être jaser sur l'importance du patrimoine, qu'il soit glorieux ou non... notamment le patrimoine sacré. Le patrimoine évolue et fait de nous ce que nous sommes.</w:t>
      </w:r>
      <w:r>
        <w:rPr>
          <w:rFonts w:ascii="Century Gothic" w:hAnsi="Century Gothic"/>
          <w:b w:val="0"/>
          <w:bCs/>
          <w:color w:val="auto"/>
          <w:sz w:val="24"/>
          <w:szCs w:val="20"/>
          <w:lang w:val="fr-CA"/>
        </w:rPr>
        <w:t xml:space="preserve"> »</w:t>
      </w:r>
    </w:p>
    <w:p w14:paraId="0845E2CB" w14:textId="2AFAB1F5" w:rsidR="0021075A" w:rsidRDefault="000B7C6E" w:rsidP="000B7C6E">
      <w:pPr>
        <w:pStyle w:val="Paragraphedeliste"/>
        <w:numPr>
          <w:ilvl w:val="0"/>
          <w:numId w:val="15"/>
        </w:numPr>
        <w:spacing w:after="200"/>
        <w:rPr>
          <w:rFonts w:ascii="Century Gothic" w:hAnsi="Century Gothic"/>
          <w:b w:val="0"/>
          <w:bCs/>
          <w:color w:val="auto"/>
          <w:sz w:val="24"/>
          <w:szCs w:val="20"/>
          <w:lang w:val="fr-CA"/>
        </w:rPr>
      </w:pPr>
      <w:r>
        <w:rPr>
          <w:rFonts w:ascii="Century Gothic" w:hAnsi="Century Gothic"/>
          <w:b w:val="0"/>
          <w:bCs/>
          <w:color w:val="auto"/>
          <w:sz w:val="24"/>
          <w:szCs w:val="20"/>
          <w:lang w:val="fr-CA"/>
        </w:rPr>
        <w:lastRenderedPageBreak/>
        <w:t xml:space="preserve">« </w:t>
      </w:r>
      <w:r w:rsidRPr="000B7C6E">
        <w:rPr>
          <w:rFonts w:ascii="Century Gothic" w:hAnsi="Century Gothic"/>
          <w:b w:val="0"/>
          <w:bCs/>
          <w:color w:val="auto"/>
          <w:sz w:val="24"/>
          <w:szCs w:val="20"/>
          <w:lang w:val="fr-CA"/>
        </w:rPr>
        <w:t>Plus d'exposants</w:t>
      </w:r>
      <w:r>
        <w:rPr>
          <w:rFonts w:ascii="Century Gothic" w:hAnsi="Century Gothic"/>
          <w:b w:val="0"/>
          <w:bCs/>
          <w:color w:val="auto"/>
          <w:sz w:val="24"/>
          <w:szCs w:val="20"/>
          <w:lang w:val="fr-CA"/>
        </w:rPr>
        <w:t xml:space="preserve"> »</w:t>
      </w:r>
    </w:p>
    <w:p w14:paraId="6ACC4662" w14:textId="5F65F4E5" w:rsidR="00E505E3" w:rsidRPr="00E505E3" w:rsidRDefault="00E505E3" w:rsidP="00E505E3">
      <w:pPr>
        <w:pStyle w:val="Paragraphedeliste"/>
        <w:numPr>
          <w:ilvl w:val="0"/>
          <w:numId w:val="15"/>
        </w:numPr>
        <w:spacing w:after="200"/>
        <w:rPr>
          <w:rFonts w:ascii="Century Gothic" w:hAnsi="Century Gothic"/>
          <w:b w:val="0"/>
          <w:bCs/>
          <w:color w:val="auto"/>
          <w:sz w:val="24"/>
          <w:szCs w:val="20"/>
          <w:lang w:val="fr-CA"/>
        </w:rPr>
      </w:pPr>
      <w:r>
        <w:rPr>
          <w:rFonts w:ascii="Century Gothic" w:hAnsi="Century Gothic"/>
          <w:b w:val="0"/>
          <w:bCs/>
          <w:color w:val="auto"/>
          <w:sz w:val="24"/>
          <w:szCs w:val="20"/>
          <w:lang w:val="fr-CA"/>
        </w:rPr>
        <w:t xml:space="preserve">« </w:t>
      </w:r>
      <w:r w:rsidRPr="00E505E3">
        <w:rPr>
          <w:rFonts w:ascii="Century Gothic" w:hAnsi="Century Gothic"/>
          <w:b w:val="0"/>
          <w:bCs/>
          <w:color w:val="auto"/>
          <w:sz w:val="24"/>
          <w:szCs w:val="20"/>
          <w:lang w:val="fr-CA"/>
        </w:rPr>
        <w:t>Étant donné du succès de cette année, il faut regarder vers le même genre de salon avec des thèmes différents.</w:t>
      </w:r>
      <w:r>
        <w:rPr>
          <w:rFonts w:ascii="Century Gothic" w:hAnsi="Century Gothic"/>
          <w:b w:val="0"/>
          <w:bCs/>
          <w:color w:val="auto"/>
          <w:sz w:val="24"/>
          <w:szCs w:val="20"/>
          <w:lang w:val="fr-CA"/>
        </w:rPr>
        <w:t xml:space="preserve"> »</w:t>
      </w:r>
    </w:p>
    <w:p w14:paraId="39B516E9" w14:textId="24B8B0EF" w:rsidR="00E505E3" w:rsidRPr="00E505E3" w:rsidRDefault="00E505E3" w:rsidP="00E505E3">
      <w:pPr>
        <w:pStyle w:val="Paragraphedeliste"/>
        <w:numPr>
          <w:ilvl w:val="0"/>
          <w:numId w:val="15"/>
        </w:numPr>
        <w:spacing w:after="200"/>
        <w:rPr>
          <w:rFonts w:ascii="Century Gothic" w:hAnsi="Century Gothic"/>
          <w:b w:val="0"/>
          <w:bCs/>
          <w:color w:val="auto"/>
          <w:sz w:val="24"/>
          <w:szCs w:val="20"/>
          <w:lang w:val="fr-CA"/>
        </w:rPr>
      </w:pPr>
      <w:r>
        <w:rPr>
          <w:rFonts w:ascii="Century Gothic" w:hAnsi="Century Gothic"/>
          <w:b w:val="0"/>
          <w:bCs/>
          <w:color w:val="auto"/>
          <w:sz w:val="24"/>
          <w:szCs w:val="20"/>
          <w:lang w:val="fr-CA"/>
        </w:rPr>
        <w:t xml:space="preserve">« </w:t>
      </w:r>
      <w:r w:rsidRPr="00E505E3">
        <w:rPr>
          <w:rFonts w:ascii="Century Gothic" w:hAnsi="Century Gothic"/>
          <w:b w:val="0"/>
          <w:bCs/>
          <w:color w:val="auto"/>
          <w:sz w:val="24"/>
          <w:szCs w:val="20"/>
          <w:lang w:val="fr-CA"/>
        </w:rPr>
        <w:t>Je considère que la formule actuelle est très bien.</w:t>
      </w:r>
      <w:r>
        <w:rPr>
          <w:rFonts w:ascii="Century Gothic" w:hAnsi="Century Gothic"/>
          <w:b w:val="0"/>
          <w:bCs/>
          <w:color w:val="auto"/>
          <w:sz w:val="24"/>
          <w:szCs w:val="20"/>
          <w:lang w:val="fr-CA"/>
        </w:rPr>
        <w:t xml:space="preserve"> »</w:t>
      </w:r>
    </w:p>
    <w:p w14:paraId="733CC57A" w14:textId="44D12111" w:rsidR="00E505E3" w:rsidRPr="00E505E3" w:rsidRDefault="00E505E3" w:rsidP="00E505E3">
      <w:pPr>
        <w:pStyle w:val="Paragraphedeliste"/>
        <w:numPr>
          <w:ilvl w:val="0"/>
          <w:numId w:val="15"/>
        </w:numPr>
        <w:spacing w:after="200"/>
        <w:rPr>
          <w:rFonts w:ascii="Century Gothic" w:hAnsi="Century Gothic"/>
          <w:b w:val="0"/>
          <w:bCs/>
          <w:color w:val="auto"/>
          <w:sz w:val="24"/>
          <w:szCs w:val="20"/>
          <w:lang w:val="fr-CA"/>
        </w:rPr>
      </w:pPr>
      <w:r>
        <w:rPr>
          <w:rFonts w:ascii="Century Gothic" w:hAnsi="Century Gothic"/>
          <w:b w:val="0"/>
          <w:bCs/>
          <w:color w:val="auto"/>
          <w:sz w:val="24"/>
          <w:szCs w:val="20"/>
          <w:lang w:val="fr-CA"/>
        </w:rPr>
        <w:t xml:space="preserve">« </w:t>
      </w:r>
      <w:r w:rsidRPr="00E505E3">
        <w:rPr>
          <w:rFonts w:ascii="Century Gothic" w:hAnsi="Century Gothic"/>
          <w:b w:val="0"/>
          <w:bCs/>
          <w:color w:val="auto"/>
          <w:sz w:val="24"/>
          <w:szCs w:val="20"/>
          <w:lang w:val="fr-CA"/>
        </w:rPr>
        <w:t xml:space="preserve">Je n'ai pas d'idée en ce moment, j'ai vraiment apprécié l'expérience. Mais, s'il y a lieu je </w:t>
      </w:r>
      <w:proofErr w:type="spellStart"/>
      <w:r w:rsidRPr="00E505E3">
        <w:rPr>
          <w:rFonts w:ascii="Century Gothic" w:hAnsi="Century Gothic"/>
          <w:b w:val="0"/>
          <w:bCs/>
          <w:color w:val="auto"/>
          <w:sz w:val="24"/>
          <w:szCs w:val="20"/>
          <w:lang w:val="fr-CA"/>
        </w:rPr>
        <w:t>vou</w:t>
      </w:r>
      <w:proofErr w:type="spellEnd"/>
      <w:r w:rsidRPr="00E505E3">
        <w:rPr>
          <w:rFonts w:ascii="Century Gothic" w:hAnsi="Century Gothic"/>
          <w:b w:val="0"/>
          <w:bCs/>
          <w:color w:val="auto"/>
          <w:sz w:val="24"/>
          <w:szCs w:val="20"/>
          <w:lang w:val="fr-CA"/>
        </w:rPr>
        <w:t xml:space="preserve"> reviendrai.</w:t>
      </w:r>
      <w:r>
        <w:rPr>
          <w:rFonts w:ascii="Century Gothic" w:hAnsi="Century Gothic"/>
          <w:b w:val="0"/>
          <w:bCs/>
          <w:color w:val="auto"/>
          <w:sz w:val="24"/>
          <w:szCs w:val="20"/>
          <w:lang w:val="fr-CA"/>
        </w:rPr>
        <w:t xml:space="preserve"> »</w:t>
      </w:r>
    </w:p>
    <w:p w14:paraId="5934497C" w14:textId="2E2C838D" w:rsidR="00E505E3" w:rsidRPr="00AE27DA" w:rsidRDefault="00E505E3" w:rsidP="00AE27DA">
      <w:pPr>
        <w:pStyle w:val="Paragraphedeliste"/>
        <w:numPr>
          <w:ilvl w:val="0"/>
          <w:numId w:val="15"/>
        </w:numPr>
        <w:spacing w:after="200"/>
        <w:rPr>
          <w:rFonts w:ascii="Century Gothic" w:hAnsi="Century Gothic"/>
          <w:b w:val="0"/>
          <w:bCs/>
          <w:color w:val="auto"/>
          <w:sz w:val="24"/>
          <w:szCs w:val="20"/>
          <w:lang w:val="fr-CA"/>
        </w:rPr>
      </w:pPr>
      <w:r>
        <w:rPr>
          <w:rFonts w:ascii="Century Gothic" w:hAnsi="Century Gothic"/>
          <w:b w:val="0"/>
          <w:bCs/>
          <w:color w:val="auto"/>
          <w:sz w:val="24"/>
          <w:szCs w:val="20"/>
          <w:lang w:val="fr-CA"/>
        </w:rPr>
        <w:t xml:space="preserve">« </w:t>
      </w:r>
      <w:r w:rsidRPr="00E505E3">
        <w:rPr>
          <w:rFonts w:ascii="Century Gothic" w:hAnsi="Century Gothic"/>
          <w:b w:val="0"/>
          <w:bCs/>
          <w:color w:val="auto"/>
          <w:sz w:val="24"/>
          <w:szCs w:val="20"/>
          <w:lang w:val="fr-CA"/>
        </w:rPr>
        <w:t>Un peu moins tassé</w:t>
      </w:r>
      <w:r>
        <w:rPr>
          <w:rFonts w:ascii="Century Gothic" w:hAnsi="Century Gothic"/>
          <w:b w:val="0"/>
          <w:bCs/>
          <w:color w:val="auto"/>
          <w:sz w:val="24"/>
          <w:szCs w:val="20"/>
          <w:lang w:val="fr-CA"/>
        </w:rPr>
        <w:t xml:space="preserve"> »</w:t>
      </w:r>
    </w:p>
    <w:p w14:paraId="45DEAFF2" w14:textId="358A805F" w:rsidR="00F60EA6" w:rsidRPr="00AE27DA" w:rsidRDefault="00AE27DA" w:rsidP="00BA0464">
      <w:pPr>
        <w:spacing w:after="200"/>
        <w:rPr>
          <w:rFonts w:ascii="Century Gothic" w:hAnsi="Century Gothic"/>
          <w:b w:val="0"/>
          <w:bCs/>
          <w:color w:val="auto"/>
          <w:lang w:val="fr-CA"/>
        </w:rPr>
      </w:pPr>
      <w:r w:rsidRPr="00AE27DA">
        <w:rPr>
          <w:rFonts w:ascii="Century Gothic" w:hAnsi="Century Gothic"/>
          <w:b w:val="0"/>
          <w:bCs/>
          <w:color w:val="auto"/>
          <w:lang w:val="fr-CA"/>
        </w:rPr>
        <w:t xml:space="preserve">Produits vendus </w:t>
      </w:r>
    </w:p>
    <w:p w14:paraId="35EDB569" w14:textId="6FECA7A5" w:rsidR="00AE27DA" w:rsidRPr="00AE27DA" w:rsidRDefault="00AE27DA" w:rsidP="00AE27DA">
      <w:pPr>
        <w:pStyle w:val="Paragraphedeliste"/>
        <w:numPr>
          <w:ilvl w:val="0"/>
          <w:numId w:val="16"/>
        </w:numPr>
        <w:spacing w:after="200"/>
        <w:rPr>
          <w:rFonts w:ascii="Century Gothic" w:hAnsi="Century Gothic"/>
          <w:b w:val="0"/>
          <w:bCs/>
          <w:color w:val="auto"/>
          <w:sz w:val="24"/>
          <w:szCs w:val="20"/>
          <w:lang w:val="fr-CA"/>
        </w:rPr>
      </w:pPr>
      <w:r w:rsidRPr="00AE27DA">
        <w:rPr>
          <w:rFonts w:ascii="Century Gothic" w:hAnsi="Century Gothic"/>
          <w:b w:val="0"/>
          <w:bCs/>
          <w:color w:val="auto"/>
          <w:sz w:val="24"/>
          <w:szCs w:val="20"/>
          <w:lang w:val="fr-CA"/>
        </w:rPr>
        <w:t>« Un livre »</w:t>
      </w:r>
    </w:p>
    <w:p w14:paraId="7B5544EC" w14:textId="61EFDB26" w:rsidR="00AE27DA" w:rsidRPr="00AE27DA" w:rsidRDefault="00AE27DA" w:rsidP="00AE27DA">
      <w:pPr>
        <w:pStyle w:val="Paragraphedeliste"/>
        <w:numPr>
          <w:ilvl w:val="0"/>
          <w:numId w:val="16"/>
        </w:numPr>
        <w:spacing w:after="200"/>
        <w:rPr>
          <w:rFonts w:ascii="Century Gothic" w:hAnsi="Century Gothic"/>
          <w:b w:val="0"/>
          <w:bCs/>
          <w:color w:val="auto"/>
          <w:sz w:val="24"/>
          <w:szCs w:val="20"/>
          <w:lang w:val="fr-CA"/>
        </w:rPr>
      </w:pPr>
      <w:r w:rsidRPr="00AE27DA">
        <w:rPr>
          <w:rFonts w:ascii="Century Gothic" w:hAnsi="Century Gothic"/>
          <w:b w:val="0"/>
          <w:bCs/>
          <w:color w:val="auto"/>
          <w:sz w:val="24"/>
          <w:szCs w:val="20"/>
          <w:lang w:val="fr-CA"/>
        </w:rPr>
        <w:t>« Nous présentions surtout nos activités. Elles sont toutes gratuites. Mais nous avons eu quelques personnes qui sont devenues membres. »</w:t>
      </w:r>
    </w:p>
    <w:p w14:paraId="11421264" w14:textId="25C05A48" w:rsidR="00AE27DA" w:rsidRPr="00AE27DA" w:rsidRDefault="00AE27DA" w:rsidP="00AE27DA">
      <w:pPr>
        <w:pStyle w:val="Paragraphedeliste"/>
        <w:numPr>
          <w:ilvl w:val="0"/>
          <w:numId w:val="16"/>
        </w:numPr>
        <w:spacing w:after="200"/>
        <w:rPr>
          <w:rFonts w:ascii="Century Gothic" w:hAnsi="Century Gothic"/>
          <w:b w:val="0"/>
          <w:bCs/>
          <w:color w:val="auto"/>
          <w:sz w:val="24"/>
          <w:szCs w:val="20"/>
          <w:lang w:val="fr-CA"/>
        </w:rPr>
      </w:pPr>
      <w:r w:rsidRPr="00AE27DA">
        <w:rPr>
          <w:rFonts w:ascii="Century Gothic" w:hAnsi="Century Gothic"/>
          <w:b w:val="0"/>
          <w:bCs/>
          <w:color w:val="auto"/>
          <w:sz w:val="24"/>
          <w:szCs w:val="20"/>
          <w:lang w:val="fr-CA"/>
        </w:rPr>
        <w:t xml:space="preserve">« </w:t>
      </w:r>
      <w:proofErr w:type="spellStart"/>
      <w:r w:rsidRPr="00AE27DA">
        <w:rPr>
          <w:rFonts w:ascii="Century Gothic" w:hAnsi="Century Gothic"/>
          <w:b w:val="0"/>
          <w:bCs/>
          <w:color w:val="auto"/>
          <w:sz w:val="24"/>
          <w:szCs w:val="20"/>
          <w:lang w:val="fr-CA"/>
        </w:rPr>
        <w:t>Livresp</w:t>
      </w:r>
      <w:proofErr w:type="spellEnd"/>
      <w:r w:rsidRPr="00AE27DA">
        <w:rPr>
          <w:rFonts w:ascii="Century Gothic" w:hAnsi="Century Gothic"/>
          <w:b w:val="0"/>
          <w:bCs/>
          <w:color w:val="auto"/>
          <w:sz w:val="24"/>
          <w:szCs w:val="20"/>
          <w:lang w:val="fr-CA"/>
        </w:rPr>
        <w:t xml:space="preserve"> »</w:t>
      </w:r>
    </w:p>
    <w:p w14:paraId="1BE20C19" w14:textId="07C8BC42" w:rsidR="00F60EA6" w:rsidRPr="00AE27DA" w:rsidRDefault="00AE27DA" w:rsidP="00BA0464">
      <w:pPr>
        <w:pStyle w:val="Paragraphedeliste"/>
        <w:numPr>
          <w:ilvl w:val="0"/>
          <w:numId w:val="16"/>
        </w:numPr>
        <w:spacing w:after="200"/>
        <w:rPr>
          <w:rFonts w:ascii="Century Gothic" w:hAnsi="Century Gothic"/>
          <w:b w:val="0"/>
          <w:bCs/>
          <w:color w:val="auto"/>
          <w:sz w:val="24"/>
          <w:szCs w:val="20"/>
          <w:lang w:val="fr-CA"/>
        </w:rPr>
      </w:pPr>
      <w:r w:rsidRPr="00AE27DA">
        <w:rPr>
          <w:rFonts w:ascii="Century Gothic" w:hAnsi="Century Gothic"/>
          <w:b w:val="0"/>
          <w:bCs/>
          <w:color w:val="auto"/>
          <w:sz w:val="24"/>
          <w:szCs w:val="20"/>
          <w:lang w:val="fr-CA"/>
        </w:rPr>
        <w:t>« Livres sur l'histoire de nos ancêtres »</w:t>
      </w:r>
    </w:p>
    <w:p w14:paraId="1DB8061B" w14:textId="77777777" w:rsidR="00F60EA6" w:rsidRDefault="00F60EA6" w:rsidP="00BA0464">
      <w:pPr>
        <w:spacing w:after="200"/>
        <w:rPr>
          <w:lang w:val="fr-CA"/>
        </w:rPr>
      </w:pPr>
    </w:p>
    <w:p w14:paraId="3AAB902A" w14:textId="7D8D7870" w:rsidR="00F60EA6" w:rsidRPr="008A4F99" w:rsidRDefault="00F60EA6" w:rsidP="00BA0464">
      <w:pPr>
        <w:spacing w:after="200"/>
        <w:rPr>
          <w:color w:val="3F0065"/>
          <w:sz w:val="40"/>
          <w:szCs w:val="32"/>
          <w:lang w:val="fr-CA"/>
        </w:rPr>
      </w:pPr>
    </w:p>
    <w:p w14:paraId="72CC0EA6" w14:textId="77777777" w:rsidR="00F60EA6" w:rsidRDefault="00F60EA6" w:rsidP="00BA0464">
      <w:pPr>
        <w:spacing w:after="200"/>
        <w:rPr>
          <w:lang w:val="fr-CA"/>
        </w:rPr>
      </w:pPr>
    </w:p>
    <w:p w14:paraId="4E4B9207" w14:textId="77777777" w:rsidR="00F60EA6" w:rsidRDefault="00F60EA6" w:rsidP="00BA0464">
      <w:pPr>
        <w:spacing w:after="200"/>
        <w:rPr>
          <w:lang w:val="fr-CA"/>
        </w:rPr>
      </w:pPr>
    </w:p>
    <w:p w14:paraId="34EF68CC" w14:textId="77777777" w:rsidR="00F60EA6" w:rsidRDefault="00F60EA6" w:rsidP="00BA0464">
      <w:pPr>
        <w:spacing w:after="200"/>
        <w:rPr>
          <w:lang w:val="fr-CA"/>
        </w:rPr>
      </w:pPr>
    </w:p>
    <w:p w14:paraId="4FF38CFB" w14:textId="77777777" w:rsidR="00F60EA6" w:rsidRDefault="00F60EA6" w:rsidP="00BA0464">
      <w:pPr>
        <w:spacing w:after="200"/>
        <w:rPr>
          <w:lang w:val="fr-CA"/>
        </w:rPr>
      </w:pPr>
    </w:p>
    <w:p w14:paraId="020F4574" w14:textId="77777777" w:rsidR="00F60EA6" w:rsidRDefault="00F60EA6" w:rsidP="00BA0464">
      <w:pPr>
        <w:spacing w:after="200"/>
        <w:rPr>
          <w:lang w:val="fr-CA"/>
        </w:rPr>
      </w:pPr>
    </w:p>
    <w:p w14:paraId="480D9061" w14:textId="77777777" w:rsidR="00F60EA6" w:rsidRDefault="00F60EA6" w:rsidP="00BA0464">
      <w:pPr>
        <w:spacing w:after="200"/>
        <w:rPr>
          <w:lang w:val="fr-CA"/>
        </w:rPr>
      </w:pPr>
    </w:p>
    <w:p w14:paraId="0A2C5DA2" w14:textId="77777777" w:rsidR="00F60EA6" w:rsidRDefault="00F60EA6" w:rsidP="00BA0464">
      <w:pPr>
        <w:spacing w:after="200"/>
        <w:rPr>
          <w:lang w:val="fr-CA"/>
        </w:rPr>
      </w:pPr>
    </w:p>
    <w:p w14:paraId="4042A4AB" w14:textId="77777777" w:rsidR="00F60EA6" w:rsidRDefault="00F60EA6" w:rsidP="00BA0464">
      <w:pPr>
        <w:spacing w:after="200"/>
        <w:rPr>
          <w:lang w:val="fr-CA"/>
        </w:rPr>
      </w:pPr>
    </w:p>
    <w:tbl>
      <w:tblPr>
        <w:tblpPr w:leftFromText="141" w:rightFromText="141" w:vertAnchor="text" w:horzAnchor="margin" w:tblpXSpec="center" w:tblpY="-28"/>
        <w:tblW w:w="0" w:type="auto"/>
        <w:shd w:val="clear" w:color="auto" w:fill="C1D9CB" w:themeFill="accent5"/>
        <w:tblLayout w:type="fixed"/>
        <w:tblCellMar>
          <w:left w:w="70" w:type="dxa"/>
          <w:right w:w="70" w:type="dxa"/>
        </w:tblCellMar>
        <w:tblLook w:val="04A0" w:firstRow="1" w:lastRow="0" w:firstColumn="1" w:lastColumn="0" w:noHBand="0" w:noVBand="1"/>
      </w:tblPr>
      <w:tblGrid>
        <w:gridCol w:w="9762"/>
      </w:tblGrid>
      <w:tr w:rsidR="00F60EA6" w:rsidRPr="002A72DC" w14:paraId="71FE7DC2" w14:textId="77777777" w:rsidTr="006A1403">
        <w:trPr>
          <w:trHeight w:val="660"/>
        </w:trPr>
        <w:tc>
          <w:tcPr>
            <w:tcW w:w="9762" w:type="dxa"/>
            <w:tcBorders>
              <w:top w:val="nil"/>
              <w:left w:val="nil"/>
              <w:bottom w:val="nil"/>
              <w:right w:val="nil"/>
            </w:tcBorders>
            <w:shd w:val="clear" w:color="auto" w:fill="FFFFFF" w:themeFill="background1"/>
            <w:noWrap/>
            <w:hideMark/>
          </w:tcPr>
          <w:p w14:paraId="325F6169" w14:textId="77777777" w:rsidR="004703BE" w:rsidRPr="00C30039" w:rsidRDefault="00F60EA6" w:rsidP="00C30039">
            <w:pPr>
              <w:spacing w:line="240" w:lineRule="auto"/>
              <w:rPr>
                <w:rFonts w:ascii="Century Gothic" w:eastAsia="Times New Roman" w:hAnsi="Century Gothic" w:cs="Calibri"/>
                <w:bCs/>
                <w:color w:val="3F0065"/>
                <w:sz w:val="40"/>
                <w:szCs w:val="40"/>
                <w:lang w:eastAsia="fr-CA"/>
              </w:rPr>
            </w:pPr>
            <w:r w:rsidRPr="00C30039">
              <w:rPr>
                <w:rFonts w:ascii="Century Gothic" w:eastAsia="Times New Roman" w:hAnsi="Century Gothic" w:cs="Calibri"/>
                <w:bCs/>
                <w:color w:val="3F0065"/>
                <w:sz w:val="40"/>
                <w:szCs w:val="40"/>
                <w:lang w:eastAsia="fr-CA"/>
              </w:rPr>
              <w:lastRenderedPageBreak/>
              <w:t xml:space="preserve">Réponses aux sondages des </w:t>
            </w:r>
            <w:r w:rsidR="005C28B7" w:rsidRPr="00C30039">
              <w:rPr>
                <w:rFonts w:ascii="Century Gothic" w:eastAsia="Times New Roman" w:hAnsi="Century Gothic" w:cs="Calibri"/>
                <w:bCs/>
                <w:color w:val="3F0065"/>
                <w:sz w:val="40"/>
                <w:szCs w:val="40"/>
                <w:lang w:eastAsia="fr-CA"/>
              </w:rPr>
              <w:t>visiteurs</w:t>
            </w:r>
            <w:r w:rsidR="004703BE" w:rsidRPr="00C30039">
              <w:rPr>
                <w:rFonts w:ascii="Century Gothic" w:eastAsia="Times New Roman" w:hAnsi="Century Gothic" w:cs="Calibri"/>
                <w:bCs/>
                <w:color w:val="3F0065"/>
                <w:sz w:val="40"/>
                <w:szCs w:val="40"/>
                <w:lang w:eastAsia="fr-CA"/>
              </w:rPr>
              <w:t xml:space="preserve"> </w:t>
            </w:r>
          </w:p>
          <w:p w14:paraId="6D1A2032" w14:textId="69BA7D22" w:rsidR="00F60EA6" w:rsidRPr="00C30039" w:rsidRDefault="004703BE" w:rsidP="00C30039">
            <w:pPr>
              <w:spacing w:line="240" w:lineRule="auto"/>
              <w:rPr>
                <w:rFonts w:ascii="Century Gothic" w:eastAsia="Times New Roman" w:hAnsi="Century Gothic" w:cs="Calibri"/>
                <w:b w:val="0"/>
                <w:color w:val="3F0065"/>
                <w:sz w:val="22"/>
                <w:lang w:eastAsia="fr-CA"/>
              </w:rPr>
            </w:pPr>
            <w:r w:rsidRPr="00C30039">
              <w:rPr>
                <w:rFonts w:ascii="Century Gothic" w:eastAsia="Times New Roman" w:hAnsi="Century Gothic" w:cs="Calibri"/>
                <w:b w:val="0"/>
                <w:color w:val="3F0065"/>
                <w:sz w:val="22"/>
                <w:lang w:eastAsia="fr-CA"/>
              </w:rPr>
              <w:t>(15 répondants)</w:t>
            </w:r>
          </w:p>
          <w:p w14:paraId="1B4BD88A" w14:textId="77777777" w:rsidR="00424811" w:rsidRPr="004703BE" w:rsidRDefault="00424811" w:rsidP="006A1403">
            <w:pPr>
              <w:spacing w:line="240" w:lineRule="auto"/>
              <w:jc w:val="center"/>
              <w:rPr>
                <w:rFonts w:ascii="Century Gothic" w:eastAsia="Times New Roman" w:hAnsi="Century Gothic" w:cs="Calibri"/>
                <w:b w:val="0"/>
                <w:color w:val="5F198C"/>
                <w:sz w:val="18"/>
                <w:szCs w:val="18"/>
                <w:lang w:eastAsia="fr-CA"/>
              </w:rPr>
            </w:pPr>
          </w:p>
          <w:p w14:paraId="1E521F0B" w14:textId="77777777" w:rsidR="00F60EA6" w:rsidRDefault="00F60EA6" w:rsidP="006A1403">
            <w:pPr>
              <w:rPr>
                <w:rFonts w:ascii="Century Gothic" w:hAnsi="Century Gothic"/>
                <w:b w:val="0"/>
                <w:szCs w:val="28"/>
                <w:lang w:bidi="fr-FR"/>
              </w:rPr>
            </w:pPr>
          </w:p>
          <w:p w14:paraId="2FFDAA19" w14:textId="77777777" w:rsidR="00364A82" w:rsidRDefault="00364A82" w:rsidP="006A1403">
            <w:pPr>
              <w:rPr>
                <w:rFonts w:ascii="Century Gothic" w:hAnsi="Century Gothic"/>
                <w:b w:val="0"/>
                <w:szCs w:val="28"/>
                <w:lang w:bidi="fr-FR"/>
              </w:rPr>
            </w:pPr>
          </w:p>
          <w:p w14:paraId="3148C359" w14:textId="5080E1FE" w:rsidR="00364A82" w:rsidRPr="002A72DC" w:rsidRDefault="00364A82" w:rsidP="006A1403">
            <w:pPr>
              <w:rPr>
                <w:rFonts w:ascii="Century Gothic" w:hAnsi="Century Gothic"/>
                <w:b w:val="0"/>
                <w:szCs w:val="28"/>
                <w:lang w:bidi="fr-FR"/>
              </w:rPr>
            </w:pPr>
            <w:r>
              <w:rPr>
                <w:noProof/>
              </w:rPr>
              <w:drawing>
                <wp:inline distT="0" distB="0" distL="0" distR="0" wp14:anchorId="16BA7A9C" wp14:editId="7751FC36">
                  <wp:extent cx="6144268" cy="2628900"/>
                  <wp:effectExtent l="0" t="0" r="8890" b="0"/>
                  <wp:docPr id="1884615105" name="Image 5" descr="Tableau des réponses au formulaire Forms. Titre de la question : À quel groupe d'âge appartenez vous? (Cochez votre  réponse). Nombre de réponses : 15 réponse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Tableau des réponses au formulaire Forms. Titre de la question : À quel groupe d'âge appartenez vous? (Cochez votre  réponse). Nombre de réponses : 15 réponses."/>
                          <pic:cNvPicPr>
                            <a:picLocks noChangeAspect="1" noChangeArrowheads="1"/>
                          </pic:cNvPicPr>
                        </pic:nvPicPr>
                        <pic:blipFill>
                          <a:blip r:embed="rId33" cstate="print">
                            <a:extLst>
                              <a:ext uri="{28A0092B-C50C-407E-A947-70E740481C1C}">
                                <a14:useLocalDpi xmlns:a14="http://schemas.microsoft.com/office/drawing/2010/main" val="0"/>
                              </a:ext>
                            </a:extLst>
                          </a:blip>
                          <a:srcRect/>
                          <a:stretch>
                            <a:fillRect/>
                          </a:stretch>
                        </pic:blipFill>
                        <pic:spPr bwMode="auto">
                          <a:xfrm>
                            <a:off x="0" y="0"/>
                            <a:ext cx="6168337" cy="2639198"/>
                          </a:xfrm>
                          <a:prstGeom prst="rect">
                            <a:avLst/>
                          </a:prstGeom>
                          <a:noFill/>
                          <a:ln>
                            <a:noFill/>
                          </a:ln>
                        </pic:spPr>
                      </pic:pic>
                    </a:graphicData>
                  </a:graphic>
                </wp:inline>
              </w:drawing>
            </w:r>
          </w:p>
          <w:p w14:paraId="235583B2" w14:textId="77777777" w:rsidR="00F60EA6" w:rsidRDefault="00F60EA6" w:rsidP="006A1403">
            <w:pPr>
              <w:spacing w:line="240" w:lineRule="auto"/>
              <w:rPr>
                <w:rFonts w:ascii="Century Gothic" w:eastAsia="Times New Roman" w:hAnsi="Century Gothic" w:cs="Times New Roman"/>
                <w:b w:val="0"/>
                <w:sz w:val="24"/>
                <w:szCs w:val="24"/>
                <w:lang w:eastAsia="fr-CA"/>
              </w:rPr>
            </w:pPr>
          </w:p>
          <w:p w14:paraId="12157DCA" w14:textId="73C1B490" w:rsidR="00B51FAA" w:rsidRDefault="00B51FAA" w:rsidP="006A1403">
            <w:pPr>
              <w:spacing w:line="240" w:lineRule="auto"/>
              <w:rPr>
                <w:rFonts w:ascii="Century Gothic" w:eastAsia="Times New Roman" w:hAnsi="Century Gothic" w:cs="Times New Roman"/>
                <w:b w:val="0"/>
                <w:sz w:val="24"/>
                <w:szCs w:val="24"/>
                <w:lang w:eastAsia="fr-CA"/>
              </w:rPr>
            </w:pPr>
            <w:r>
              <w:rPr>
                <w:noProof/>
              </w:rPr>
              <w:drawing>
                <wp:inline distT="0" distB="0" distL="0" distR="0" wp14:anchorId="1FA9C817" wp14:editId="1581E5AB">
                  <wp:extent cx="6109970" cy="2572385"/>
                  <wp:effectExtent l="0" t="0" r="5080" b="0"/>
                  <wp:docPr id="1515839680" name="Image 6" descr="Tableau des réponses au formulaire Forms. Titre de la question : Où se situe votre domicile principal ? (Cochez votre réponse). Nombre de réponses : 15 réponse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descr="Tableau des réponses au formulaire Forms. Titre de la question : Où se situe votre domicile principal ? (Cochez votre réponse). Nombre de réponses : 15 réponses."/>
                          <pic:cNvPicPr>
                            <a:picLocks noChangeAspect="1" noChangeArrowheads="1"/>
                          </pic:cNvPicPr>
                        </pic:nvPicPr>
                        <pic:blipFill>
                          <a:blip r:embed="rId34" cstate="print">
                            <a:extLst>
                              <a:ext uri="{28A0092B-C50C-407E-A947-70E740481C1C}">
                                <a14:useLocalDpi xmlns:a14="http://schemas.microsoft.com/office/drawing/2010/main" val="0"/>
                              </a:ext>
                            </a:extLst>
                          </a:blip>
                          <a:srcRect/>
                          <a:stretch>
                            <a:fillRect/>
                          </a:stretch>
                        </pic:blipFill>
                        <pic:spPr bwMode="auto">
                          <a:xfrm>
                            <a:off x="0" y="0"/>
                            <a:ext cx="6109970" cy="2572385"/>
                          </a:xfrm>
                          <a:prstGeom prst="rect">
                            <a:avLst/>
                          </a:prstGeom>
                          <a:noFill/>
                          <a:ln>
                            <a:noFill/>
                          </a:ln>
                        </pic:spPr>
                      </pic:pic>
                    </a:graphicData>
                  </a:graphic>
                </wp:inline>
              </w:drawing>
            </w:r>
          </w:p>
          <w:p w14:paraId="3000ECBB" w14:textId="4BB0ADDA" w:rsidR="00B51FAA" w:rsidRDefault="008123AB" w:rsidP="006A1403">
            <w:pPr>
              <w:spacing w:line="240" w:lineRule="auto"/>
              <w:rPr>
                <w:rFonts w:ascii="Century Gothic" w:eastAsia="Times New Roman" w:hAnsi="Century Gothic" w:cs="Times New Roman"/>
                <w:b w:val="0"/>
                <w:sz w:val="24"/>
                <w:szCs w:val="24"/>
                <w:lang w:eastAsia="fr-CA"/>
              </w:rPr>
            </w:pPr>
            <w:r>
              <w:rPr>
                <w:noProof/>
              </w:rPr>
              <w:drawing>
                <wp:inline distT="0" distB="0" distL="0" distR="0" wp14:anchorId="4423D8B6" wp14:editId="77A45B5D">
                  <wp:extent cx="6109970" cy="2491740"/>
                  <wp:effectExtent l="0" t="0" r="5080" b="3810"/>
                  <wp:docPr id="1200994324" name="Image 7" descr="Tableau des réponses au formulaire Forms. Titre de la question : Par quel moyen de transport avez-vous fait le trajet jusqu'au Salon ? (Cochez votre réponse)&#10;&#10;&#10;. Nombre de réponses : 15 réponse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descr="Tableau des réponses au formulaire Forms. Titre de la question : Par quel moyen de transport avez-vous fait le trajet jusqu'au Salon ? (Cochez votre réponse)&#10;&#10;&#10;. Nombre de réponses : 15 réponses."/>
                          <pic:cNvPicPr>
                            <a:picLocks noChangeAspect="1" noChangeArrowheads="1"/>
                          </pic:cNvPicPr>
                        </pic:nvPicPr>
                        <pic:blipFill>
                          <a:blip r:embed="rId35" cstate="print">
                            <a:extLst>
                              <a:ext uri="{28A0092B-C50C-407E-A947-70E740481C1C}">
                                <a14:useLocalDpi xmlns:a14="http://schemas.microsoft.com/office/drawing/2010/main" val="0"/>
                              </a:ext>
                            </a:extLst>
                          </a:blip>
                          <a:srcRect/>
                          <a:stretch>
                            <a:fillRect/>
                          </a:stretch>
                        </pic:blipFill>
                        <pic:spPr bwMode="auto">
                          <a:xfrm>
                            <a:off x="0" y="0"/>
                            <a:ext cx="6109970" cy="2491740"/>
                          </a:xfrm>
                          <a:prstGeom prst="rect">
                            <a:avLst/>
                          </a:prstGeom>
                          <a:noFill/>
                          <a:ln>
                            <a:noFill/>
                          </a:ln>
                        </pic:spPr>
                      </pic:pic>
                    </a:graphicData>
                  </a:graphic>
                </wp:inline>
              </w:drawing>
            </w:r>
          </w:p>
          <w:p w14:paraId="7A38AD72" w14:textId="77777777" w:rsidR="00B51FAA" w:rsidRDefault="00B51FAA" w:rsidP="006A1403">
            <w:pPr>
              <w:spacing w:line="240" w:lineRule="auto"/>
              <w:rPr>
                <w:rFonts w:ascii="Century Gothic" w:eastAsia="Times New Roman" w:hAnsi="Century Gothic" w:cs="Times New Roman"/>
                <w:b w:val="0"/>
                <w:sz w:val="24"/>
                <w:szCs w:val="24"/>
                <w:lang w:eastAsia="fr-CA"/>
              </w:rPr>
            </w:pPr>
          </w:p>
          <w:p w14:paraId="4EFB630A" w14:textId="1B7DD946" w:rsidR="00B51FAA" w:rsidRDefault="008123AB" w:rsidP="006A1403">
            <w:pPr>
              <w:spacing w:line="240" w:lineRule="auto"/>
              <w:rPr>
                <w:rFonts w:ascii="Century Gothic" w:eastAsia="Times New Roman" w:hAnsi="Century Gothic" w:cs="Times New Roman"/>
                <w:b w:val="0"/>
                <w:sz w:val="24"/>
                <w:szCs w:val="24"/>
                <w:lang w:eastAsia="fr-CA"/>
              </w:rPr>
            </w:pPr>
            <w:r>
              <w:rPr>
                <w:noProof/>
              </w:rPr>
              <w:drawing>
                <wp:inline distT="0" distB="0" distL="0" distR="0" wp14:anchorId="68549CA2" wp14:editId="6363ACA3">
                  <wp:extent cx="6109970" cy="2819400"/>
                  <wp:effectExtent l="0" t="0" r="5080" b="0"/>
                  <wp:docPr id="620988877" name="Image 9" descr="Tableau des réponses au formulaire Forms. Titre de la question : Comment avez-vous entendu parler du Salon ? (Cochez vos réponses, notez que plusieurs réponses sont possibles)&#10;&#10;&#10;. Nombre de réponses : 15 réponse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2" descr="Tableau des réponses au formulaire Forms. Titre de la question : Comment avez-vous entendu parler du Salon ? (Cochez vos réponses, notez que plusieurs réponses sont possibles)&#10;&#10;&#10;. Nombre de réponses : 15 réponses."/>
                          <pic:cNvPicPr>
                            <a:picLocks noChangeAspect="1" noChangeArrowheads="1"/>
                          </pic:cNvPicPr>
                        </pic:nvPicPr>
                        <pic:blipFill rotWithShape="1">
                          <a:blip r:embed="rId36" cstate="print">
                            <a:extLst>
                              <a:ext uri="{28A0092B-C50C-407E-A947-70E740481C1C}">
                                <a14:useLocalDpi xmlns:a14="http://schemas.microsoft.com/office/drawing/2010/main" val="0"/>
                              </a:ext>
                            </a:extLst>
                          </a:blip>
                          <a:srcRect b="9239"/>
                          <a:stretch>
                            <a:fillRect/>
                          </a:stretch>
                        </pic:blipFill>
                        <pic:spPr bwMode="auto">
                          <a:xfrm>
                            <a:off x="0" y="0"/>
                            <a:ext cx="6109970" cy="2819400"/>
                          </a:xfrm>
                          <a:prstGeom prst="rect">
                            <a:avLst/>
                          </a:prstGeom>
                          <a:noFill/>
                          <a:ln>
                            <a:noFill/>
                          </a:ln>
                          <a:extLst>
                            <a:ext uri="{53640926-AAD7-44D8-BBD7-CCE9431645EC}">
                              <a14:shadowObscured xmlns:a14="http://schemas.microsoft.com/office/drawing/2010/main"/>
                            </a:ext>
                          </a:extLst>
                        </pic:spPr>
                      </pic:pic>
                    </a:graphicData>
                  </a:graphic>
                </wp:inline>
              </w:drawing>
            </w:r>
          </w:p>
          <w:p w14:paraId="22AA1543" w14:textId="77777777" w:rsidR="00F60EA6" w:rsidRPr="002A72DC" w:rsidRDefault="00F60EA6" w:rsidP="006A1403">
            <w:pPr>
              <w:spacing w:line="240" w:lineRule="auto"/>
              <w:rPr>
                <w:rFonts w:ascii="Century Gothic" w:eastAsia="Times New Roman" w:hAnsi="Century Gothic" w:cs="Times New Roman"/>
                <w:b w:val="0"/>
                <w:sz w:val="24"/>
                <w:szCs w:val="24"/>
                <w:lang w:eastAsia="fr-CA"/>
              </w:rPr>
            </w:pPr>
          </w:p>
        </w:tc>
      </w:tr>
    </w:tbl>
    <w:p w14:paraId="29D080BE" w14:textId="10D93DEC" w:rsidR="00F60EA6" w:rsidRDefault="00E15D19" w:rsidP="00BA0464">
      <w:pPr>
        <w:spacing w:after="200"/>
        <w:rPr>
          <w:lang w:val="fr-CA"/>
        </w:rPr>
      </w:pPr>
      <w:r>
        <w:rPr>
          <w:noProof/>
        </w:rPr>
        <w:drawing>
          <wp:inline distT="0" distB="0" distL="0" distR="0" wp14:anchorId="7CD0DC8A" wp14:editId="4CE9A352">
            <wp:extent cx="6371590" cy="2910840"/>
            <wp:effectExtent l="0" t="0" r="0" b="3810"/>
            <wp:docPr id="1846005070" name="Image 10" descr="Tableau des réponses au formulaire Forms. Titre de la question : 1. Qu'avez-vous pensé du lieu du Salon du patrimoine de ce printemps (à savoir l'Hôtel du château Logue) ? (Cochez votre réponse.)&#10;. Nombre de réponses : 15 réponse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4" descr="Tableau des réponses au formulaire Forms. Titre de la question : 1. Qu'avez-vous pensé du lieu du Salon du patrimoine de ce printemps (à savoir l'Hôtel du château Logue) ? (Cochez votre réponse.)&#10;. Nombre de réponses : 15 réponses."/>
                    <pic:cNvPicPr>
                      <a:picLocks noChangeAspect="1" noChangeArrowheads="1"/>
                    </pic:cNvPicPr>
                  </pic:nvPicPr>
                  <pic:blipFill rotWithShape="1">
                    <a:blip r:embed="rId37" cstate="print">
                      <a:extLst>
                        <a:ext uri="{28A0092B-C50C-407E-A947-70E740481C1C}">
                          <a14:useLocalDpi xmlns:a14="http://schemas.microsoft.com/office/drawing/2010/main" val="0"/>
                        </a:ext>
                      </a:extLst>
                    </a:blip>
                    <a:srcRect b="10135"/>
                    <a:stretch>
                      <a:fillRect/>
                    </a:stretch>
                  </pic:blipFill>
                  <pic:spPr bwMode="auto">
                    <a:xfrm>
                      <a:off x="0" y="0"/>
                      <a:ext cx="6371590" cy="2910840"/>
                    </a:xfrm>
                    <a:prstGeom prst="rect">
                      <a:avLst/>
                    </a:prstGeom>
                    <a:noFill/>
                    <a:ln>
                      <a:noFill/>
                    </a:ln>
                    <a:extLst>
                      <a:ext uri="{53640926-AAD7-44D8-BBD7-CCE9431645EC}">
                        <a14:shadowObscured xmlns:a14="http://schemas.microsoft.com/office/drawing/2010/main"/>
                      </a:ext>
                    </a:extLst>
                  </pic:spPr>
                </pic:pic>
              </a:graphicData>
            </a:graphic>
          </wp:inline>
        </w:drawing>
      </w:r>
    </w:p>
    <w:p w14:paraId="3D51E4B5" w14:textId="242EF470" w:rsidR="005C28B7" w:rsidRDefault="00AE2372" w:rsidP="00BA0464">
      <w:pPr>
        <w:spacing w:after="200"/>
        <w:rPr>
          <w:lang w:val="fr-CA"/>
        </w:rPr>
      </w:pPr>
      <w:r>
        <w:rPr>
          <w:noProof/>
        </w:rPr>
        <w:drawing>
          <wp:inline distT="0" distB="0" distL="0" distR="0" wp14:anchorId="2A241E09" wp14:editId="1C5B0D96">
            <wp:extent cx="6371590" cy="2727960"/>
            <wp:effectExtent l="0" t="0" r="0" b="0"/>
            <wp:docPr id="268707128" name="Image 11" descr="Tableau des réponses au formulaire Forms. Titre de la question : 2. Comment avez-vous apprécié l'initiative de commémoration du premier poste de traite de Maniwaki ? (Cochez votre réponse).&#10;. Nombre de réponses : 14 réponse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6" descr="Tableau des réponses au formulaire Forms. Titre de la question : 2. Comment avez-vous apprécié l'initiative de commémoration du premier poste de traite de Maniwaki ? (Cochez votre réponse).&#10;. Nombre de réponses : 14 réponses."/>
                    <pic:cNvPicPr>
                      <a:picLocks noChangeAspect="1" noChangeArrowheads="1"/>
                    </pic:cNvPicPr>
                  </pic:nvPicPr>
                  <pic:blipFill rotWithShape="1">
                    <a:blip r:embed="rId38" cstate="print">
                      <a:extLst>
                        <a:ext uri="{28A0092B-C50C-407E-A947-70E740481C1C}">
                          <a14:useLocalDpi xmlns:a14="http://schemas.microsoft.com/office/drawing/2010/main" val="0"/>
                        </a:ext>
                      </a:extLst>
                    </a:blip>
                    <a:srcRect b="10723"/>
                    <a:stretch>
                      <a:fillRect/>
                    </a:stretch>
                  </pic:blipFill>
                  <pic:spPr bwMode="auto">
                    <a:xfrm>
                      <a:off x="0" y="0"/>
                      <a:ext cx="6371590" cy="2727960"/>
                    </a:xfrm>
                    <a:prstGeom prst="rect">
                      <a:avLst/>
                    </a:prstGeom>
                    <a:noFill/>
                    <a:ln>
                      <a:noFill/>
                    </a:ln>
                    <a:extLst>
                      <a:ext uri="{53640926-AAD7-44D8-BBD7-CCE9431645EC}">
                        <a14:shadowObscured xmlns:a14="http://schemas.microsoft.com/office/drawing/2010/main"/>
                      </a:ext>
                    </a:extLst>
                  </pic:spPr>
                </pic:pic>
              </a:graphicData>
            </a:graphic>
          </wp:inline>
        </w:drawing>
      </w:r>
    </w:p>
    <w:p w14:paraId="1B033724" w14:textId="7D1CA42B" w:rsidR="005C28B7" w:rsidRDefault="00E15D19" w:rsidP="00BA0464">
      <w:pPr>
        <w:spacing w:after="200"/>
        <w:rPr>
          <w:lang w:val="fr-CA"/>
        </w:rPr>
      </w:pPr>
      <w:r>
        <w:rPr>
          <w:noProof/>
        </w:rPr>
        <w:lastRenderedPageBreak/>
        <w:drawing>
          <wp:inline distT="0" distB="0" distL="0" distR="0" wp14:anchorId="4ED30719" wp14:editId="74323D5F">
            <wp:extent cx="6371590" cy="2636520"/>
            <wp:effectExtent l="0" t="0" r="0" b="0"/>
            <wp:docPr id="1705445939" name="Image 12" descr="Tableau des réponses au formulaire Forms. Titre de la question : 3. Qu'avez-vous pensé de la publicité du Salon du patrimoine cette année (vidéos, affichage, média, etc.)? (Cochez votre réponse).&#10;. Nombre de réponses : 15 réponse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8" descr="Tableau des réponses au formulaire Forms. Titre de la question : 3. Qu'avez-vous pensé de la publicité du Salon du patrimoine cette année (vidéos, affichage, média, etc.)? (Cochez votre réponse).&#10;. Nombre de réponses : 15 réponses."/>
                    <pic:cNvPicPr>
                      <a:picLocks noChangeAspect="1" noChangeArrowheads="1"/>
                    </pic:cNvPicPr>
                  </pic:nvPicPr>
                  <pic:blipFill rotWithShape="1">
                    <a:blip r:embed="rId39" cstate="print">
                      <a:extLst>
                        <a:ext uri="{28A0092B-C50C-407E-A947-70E740481C1C}">
                          <a14:useLocalDpi xmlns:a14="http://schemas.microsoft.com/office/drawing/2010/main" val="0"/>
                        </a:ext>
                      </a:extLst>
                    </a:blip>
                    <a:srcRect t="5646" b="12959"/>
                    <a:stretch>
                      <a:fillRect/>
                    </a:stretch>
                  </pic:blipFill>
                  <pic:spPr bwMode="auto">
                    <a:xfrm>
                      <a:off x="0" y="0"/>
                      <a:ext cx="6371590" cy="2636520"/>
                    </a:xfrm>
                    <a:prstGeom prst="rect">
                      <a:avLst/>
                    </a:prstGeom>
                    <a:noFill/>
                    <a:ln>
                      <a:noFill/>
                    </a:ln>
                    <a:extLst>
                      <a:ext uri="{53640926-AAD7-44D8-BBD7-CCE9431645EC}">
                        <a14:shadowObscured xmlns:a14="http://schemas.microsoft.com/office/drawing/2010/main"/>
                      </a:ext>
                    </a:extLst>
                  </pic:spPr>
                </pic:pic>
              </a:graphicData>
            </a:graphic>
          </wp:inline>
        </w:drawing>
      </w:r>
    </w:p>
    <w:p w14:paraId="21174A16" w14:textId="63E2D38D" w:rsidR="00B51FAA" w:rsidRDefault="00E15D19" w:rsidP="00BA0464">
      <w:pPr>
        <w:spacing w:after="200"/>
        <w:rPr>
          <w:lang w:val="fr-CA"/>
        </w:rPr>
      </w:pPr>
      <w:r>
        <w:rPr>
          <w:noProof/>
        </w:rPr>
        <w:drawing>
          <wp:inline distT="0" distB="0" distL="0" distR="0" wp14:anchorId="2C6027E3" wp14:editId="509BBB67">
            <wp:extent cx="6371590" cy="2956560"/>
            <wp:effectExtent l="0" t="0" r="0" b="0"/>
            <wp:docPr id="1329700902" name="Image 13" descr="Tableau des réponses au formulaire Forms. Titre de la question : 4. Quelles sont les activités parallèles au salon auxquelles vous avez assisté ? (cochez vos réponses). Nombre de réponses : 14 réponse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0" descr="Tableau des réponses au formulaire Forms. Titre de la question : 4. Quelles sont les activités parallèles au salon auxquelles vous avez assisté ? (cochez vos réponses). Nombre de réponses : 14 réponses."/>
                    <pic:cNvPicPr>
                      <a:picLocks noChangeAspect="1" noChangeArrowheads="1"/>
                    </pic:cNvPicPr>
                  </pic:nvPicPr>
                  <pic:blipFill rotWithShape="1">
                    <a:blip r:embed="rId40" cstate="print">
                      <a:extLst>
                        <a:ext uri="{28A0092B-C50C-407E-A947-70E740481C1C}">
                          <a14:useLocalDpi xmlns:a14="http://schemas.microsoft.com/office/drawing/2010/main" val="0"/>
                        </a:ext>
                      </a:extLst>
                    </a:blip>
                    <a:srcRect t="5586" b="7727"/>
                    <a:stretch>
                      <a:fillRect/>
                    </a:stretch>
                  </pic:blipFill>
                  <pic:spPr bwMode="auto">
                    <a:xfrm>
                      <a:off x="0" y="0"/>
                      <a:ext cx="6371590" cy="2956560"/>
                    </a:xfrm>
                    <a:prstGeom prst="rect">
                      <a:avLst/>
                    </a:prstGeom>
                    <a:noFill/>
                    <a:ln>
                      <a:noFill/>
                    </a:ln>
                    <a:extLst>
                      <a:ext uri="{53640926-AAD7-44D8-BBD7-CCE9431645EC}">
                        <a14:shadowObscured xmlns:a14="http://schemas.microsoft.com/office/drawing/2010/main"/>
                      </a:ext>
                    </a:extLst>
                  </pic:spPr>
                </pic:pic>
              </a:graphicData>
            </a:graphic>
          </wp:inline>
        </w:drawing>
      </w:r>
    </w:p>
    <w:p w14:paraId="65C02EC2" w14:textId="79740FFE" w:rsidR="00E15D19" w:rsidRDefault="00A75388" w:rsidP="00BA0464">
      <w:pPr>
        <w:spacing w:after="200"/>
        <w:rPr>
          <w:lang w:val="fr-CA"/>
        </w:rPr>
      </w:pPr>
      <w:r>
        <w:rPr>
          <w:noProof/>
        </w:rPr>
        <w:drawing>
          <wp:inline distT="0" distB="0" distL="0" distR="0" wp14:anchorId="486B9AA5" wp14:editId="7AB8E46A">
            <wp:extent cx="6371590" cy="2590800"/>
            <wp:effectExtent l="0" t="0" r="0" b="0"/>
            <wp:docPr id="486323513" name="Image 14" descr="Tableau des réponses au formulaire Forms. Titre de la question : 5. Comment avez-vous apprécié les conférences/activités du Salon du patrimoine ? (Cochez votre réponse).&#10;. Nombre de réponses : 13 réponse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2" descr="Tableau des réponses au formulaire Forms. Titre de la question : 5. Comment avez-vous apprécié les conférences/activités du Salon du patrimoine ? (Cochez votre réponse).&#10;. Nombre de réponses : 13 réponses."/>
                    <pic:cNvPicPr>
                      <a:picLocks noChangeAspect="1" noChangeArrowheads="1"/>
                    </pic:cNvPicPr>
                  </pic:nvPicPr>
                  <pic:blipFill rotWithShape="1">
                    <a:blip r:embed="rId41" cstate="print">
                      <a:extLst>
                        <a:ext uri="{28A0092B-C50C-407E-A947-70E740481C1C}">
                          <a14:useLocalDpi xmlns:a14="http://schemas.microsoft.com/office/drawing/2010/main" val="0"/>
                        </a:ext>
                      </a:extLst>
                    </a:blip>
                    <a:srcRect t="6116" b="13900"/>
                    <a:stretch>
                      <a:fillRect/>
                    </a:stretch>
                  </pic:blipFill>
                  <pic:spPr bwMode="auto">
                    <a:xfrm>
                      <a:off x="0" y="0"/>
                      <a:ext cx="6371590" cy="2590800"/>
                    </a:xfrm>
                    <a:prstGeom prst="rect">
                      <a:avLst/>
                    </a:prstGeom>
                    <a:noFill/>
                    <a:ln>
                      <a:noFill/>
                    </a:ln>
                    <a:extLst>
                      <a:ext uri="{53640926-AAD7-44D8-BBD7-CCE9431645EC}">
                        <a14:shadowObscured xmlns:a14="http://schemas.microsoft.com/office/drawing/2010/main"/>
                      </a:ext>
                    </a:extLst>
                  </pic:spPr>
                </pic:pic>
              </a:graphicData>
            </a:graphic>
          </wp:inline>
        </w:drawing>
      </w:r>
    </w:p>
    <w:p w14:paraId="4DB3C6E0" w14:textId="17E69C05" w:rsidR="00E15D19" w:rsidRDefault="00A75388" w:rsidP="00BA0464">
      <w:pPr>
        <w:spacing w:after="200"/>
        <w:rPr>
          <w:lang w:val="fr-CA"/>
        </w:rPr>
      </w:pPr>
      <w:r>
        <w:rPr>
          <w:noProof/>
        </w:rPr>
        <w:lastRenderedPageBreak/>
        <w:drawing>
          <wp:inline distT="0" distB="0" distL="0" distR="0" wp14:anchorId="0CDCD2B2" wp14:editId="7CAEFAD9">
            <wp:extent cx="6371590" cy="2636520"/>
            <wp:effectExtent l="0" t="0" r="0" b="0"/>
            <wp:docPr id="1818425511" name="Image 15" descr="Tableau des réponses au formulaire Forms. Titre de la question : 8. Comment avez-vous globalement apprécié le 27e Salon du patrimoine  ?&#10; (Cochez votre choix de réponse).&#10;. Nombre de réponses : 15 réponse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4" descr="Tableau des réponses au formulaire Forms. Titre de la question : 8. Comment avez-vous globalement apprécié le 27e Salon du patrimoine  ?&#10; (Cochez votre choix de réponse).&#10;. Nombre de réponses : 15 réponses."/>
                    <pic:cNvPicPr>
                      <a:picLocks noChangeAspect="1" noChangeArrowheads="1"/>
                    </pic:cNvPicPr>
                  </pic:nvPicPr>
                  <pic:blipFill rotWithShape="1">
                    <a:blip r:embed="rId42" cstate="print">
                      <a:extLst>
                        <a:ext uri="{28A0092B-C50C-407E-A947-70E740481C1C}">
                          <a14:useLocalDpi xmlns:a14="http://schemas.microsoft.com/office/drawing/2010/main" val="0"/>
                        </a:ext>
                      </a:extLst>
                    </a:blip>
                    <a:srcRect t="5176" b="13428"/>
                    <a:stretch>
                      <a:fillRect/>
                    </a:stretch>
                  </pic:blipFill>
                  <pic:spPr bwMode="auto">
                    <a:xfrm>
                      <a:off x="0" y="0"/>
                      <a:ext cx="6371590" cy="2636520"/>
                    </a:xfrm>
                    <a:prstGeom prst="rect">
                      <a:avLst/>
                    </a:prstGeom>
                    <a:noFill/>
                    <a:ln>
                      <a:noFill/>
                    </a:ln>
                    <a:extLst>
                      <a:ext uri="{53640926-AAD7-44D8-BBD7-CCE9431645EC}">
                        <a14:shadowObscured xmlns:a14="http://schemas.microsoft.com/office/drawing/2010/main"/>
                      </a:ext>
                    </a:extLst>
                  </pic:spPr>
                </pic:pic>
              </a:graphicData>
            </a:graphic>
          </wp:inline>
        </w:drawing>
      </w:r>
    </w:p>
    <w:p w14:paraId="1C9202B5" w14:textId="63066EC5" w:rsidR="00C30039" w:rsidRPr="00C30039" w:rsidRDefault="005C28B7" w:rsidP="00C30039">
      <w:pPr>
        <w:spacing w:after="200"/>
        <w:rPr>
          <w:rFonts w:ascii="Century Gothic" w:hAnsi="Century Gothic"/>
          <w:color w:val="3F0065"/>
          <w:sz w:val="40"/>
          <w:szCs w:val="32"/>
          <w:lang w:val="fr-CA"/>
        </w:rPr>
      </w:pPr>
      <w:r w:rsidRPr="00C30039">
        <w:rPr>
          <w:rFonts w:ascii="Century Gothic" w:hAnsi="Century Gothic"/>
          <w:color w:val="3F0065"/>
          <w:sz w:val="40"/>
          <w:szCs w:val="32"/>
          <w:lang w:val="fr-CA"/>
        </w:rPr>
        <w:t>Commentaires</w:t>
      </w:r>
    </w:p>
    <w:p w14:paraId="4439EB18" w14:textId="54943E8F" w:rsidR="005C28B7" w:rsidRPr="0023340F" w:rsidRDefault="005C28B7" w:rsidP="00BA0464">
      <w:pPr>
        <w:spacing w:after="200"/>
        <w:rPr>
          <w:rFonts w:ascii="Century Gothic" w:hAnsi="Century Gothic"/>
          <w:b w:val="0"/>
          <w:bCs/>
          <w:color w:val="auto"/>
          <w:u w:val="single"/>
          <w:lang w:val="fr-CA"/>
        </w:rPr>
      </w:pPr>
      <w:r w:rsidRPr="0023340F">
        <w:rPr>
          <w:rFonts w:ascii="Century Gothic" w:hAnsi="Century Gothic"/>
          <w:b w:val="0"/>
          <w:bCs/>
          <w:color w:val="auto"/>
          <w:u w:val="single"/>
          <w:lang w:val="fr-CA"/>
        </w:rPr>
        <w:t xml:space="preserve">Emplacement </w:t>
      </w:r>
    </w:p>
    <w:p w14:paraId="6826D2B2" w14:textId="09CB0180" w:rsidR="00C92AE4" w:rsidRPr="000B2C53" w:rsidRDefault="00D41A8B" w:rsidP="00C92AE4">
      <w:pPr>
        <w:pStyle w:val="Paragraphedeliste"/>
        <w:numPr>
          <w:ilvl w:val="0"/>
          <w:numId w:val="7"/>
        </w:numPr>
        <w:spacing w:after="200"/>
        <w:rPr>
          <w:rFonts w:ascii="Century Gothic" w:hAnsi="Century Gothic"/>
          <w:b w:val="0"/>
          <w:bCs/>
          <w:i/>
          <w:iCs/>
          <w:color w:val="auto"/>
          <w:sz w:val="24"/>
          <w:szCs w:val="20"/>
          <w:lang w:val="fr-CA"/>
        </w:rPr>
      </w:pPr>
      <w:r w:rsidRPr="000B2C53">
        <w:rPr>
          <w:rFonts w:ascii="Century Gothic" w:hAnsi="Century Gothic"/>
          <w:b w:val="0"/>
          <w:bCs/>
          <w:i/>
          <w:iCs/>
          <w:color w:val="auto"/>
          <w:sz w:val="24"/>
          <w:szCs w:val="20"/>
          <w:lang w:val="fr-CA"/>
        </w:rPr>
        <w:t xml:space="preserve">« </w:t>
      </w:r>
      <w:r w:rsidR="00C92AE4" w:rsidRPr="000B2C53">
        <w:rPr>
          <w:rFonts w:ascii="Century Gothic" w:hAnsi="Century Gothic"/>
          <w:b w:val="0"/>
          <w:bCs/>
          <w:i/>
          <w:iCs/>
          <w:color w:val="auto"/>
          <w:sz w:val="24"/>
          <w:szCs w:val="20"/>
          <w:lang w:val="fr-CA"/>
        </w:rPr>
        <w:t>Pas assez gros pour la quantité de personnes »</w:t>
      </w:r>
    </w:p>
    <w:p w14:paraId="346DD6F3" w14:textId="4E8EAD0F" w:rsidR="00C92AE4" w:rsidRPr="000B2C53" w:rsidRDefault="00C92AE4" w:rsidP="00C92AE4">
      <w:pPr>
        <w:pStyle w:val="Paragraphedeliste"/>
        <w:numPr>
          <w:ilvl w:val="0"/>
          <w:numId w:val="7"/>
        </w:numPr>
        <w:spacing w:after="200"/>
        <w:rPr>
          <w:rFonts w:ascii="Century Gothic" w:hAnsi="Century Gothic"/>
          <w:b w:val="0"/>
          <w:bCs/>
          <w:i/>
          <w:iCs/>
          <w:color w:val="auto"/>
          <w:sz w:val="24"/>
          <w:szCs w:val="20"/>
          <w:lang w:val="fr-CA"/>
        </w:rPr>
      </w:pPr>
      <w:r w:rsidRPr="000B2C53">
        <w:rPr>
          <w:rFonts w:ascii="Century Gothic" w:hAnsi="Century Gothic"/>
          <w:b w:val="0"/>
          <w:bCs/>
          <w:i/>
          <w:iCs/>
          <w:color w:val="auto"/>
          <w:sz w:val="24"/>
          <w:szCs w:val="20"/>
          <w:lang w:val="fr-CA"/>
        </w:rPr>
        <w:t>« La salle pour les conférences très petite. Prévoir plus de visites, car elles se sont remplies rapidement. »</w:t>
      </w:r>
    </w:p>
    <w:p w14:paraId="74DBEB69" w14:textId="185F5752" w:rsidR="00C92AE4" w:rsidRPr="000B2C53" w:rsidRDefault="00C92AE4" w:rsidP="00C92AE4">
      <w:pPr>
        <w:pStyle w:val="Paragraphedeliste"/>
        <w:numPr>
          <w:ilvl w:val="0"/>
          <w:numId w:val="7"/>
        </w:numPr>
        <w:spacing w:after="200"/>
        <w:rPr>
          <w:rFonts w:ascii="Century Gothic" w:hAnsi="Century Gothic"/>
          <w:b w:val="0"/>
          <w:bCs/>
          <w:i/>
          <w:iCs/>
          <w:color w:val="auto"/>
          <w:sz w:val="24"/>
          <w:szCs w:val="20"/>
          <w:lang w:val="fr-CA"/>
        </w:rPr>
      </w:pPr>
      <w:r w:rsidRPr="000B2C53">
        <w:rPr>
          <w:rFonts w:ascii="Century Gothic" w:hAnsi="Century Gothic"/>
          <w:b w:val="0"/>
          <w:bCs/>
          <w:i/>
          <w:iCs/>
          <w:color w:val="auto"/>
          <w:sz w:val="24"/>
          <w:szCs w:val="20"/>
          <w:lang w:val="fr-CA"/>
        </w:rPr>
        <w:t>« Très riche en contenu. Très beaux exposants.</w:t>
      </w:r>
    </w:p>
    <w:p w14:paraId="33E311C2" w14:textId="17F1B8D3" w:rsidR="00C92AE4" w:rsidRPr="000B2C53" w:rsidRDefault="00C92AE4" w:rsidP="00C92AE4">
      <w:pPr>
        <w:pStyle w:val="Paragraphedeliste"/>
        <w:numPr>
          <w:ilvl w:val="0"/>
          <w:numId w:val="7"/>
        </w:numPr>
        <w:spacing w:after="200"/>
        <w:rPr>
          <w:rFonts w:ascii="Century Gothic" w:hAnsi="Century Gothic"/>
          <w:b w:val="0"/>
          <w:bCs/>
          <w:i/>
          <w:iCs/>
          <w:color w:val="auto"/>
          <w:sz w:val="24"/>
          <w:szCs w:val="20"/>
          <w:lang w:val="fr-CA"/>
        </w:rPr>
      </w:pPr>
      <w:r w:rsidRPr="000B2C53">
        <w:rPr>
          <w:rFonts w:ascii="Century Gothic" w:hAnsi="Century Gothic"/>
          <w:b w:val="0"/>
          <w:bCs/>
          <w:i/>
          <w:iCs/>
          <w:color w:val="auto"/>
          <w:sz w:val="24"/>
          <w:szCs w:val="20"/>
          <w:lang w:val="fr-CA"/>
        </w:rPr>
        <w:t>« Très déçu que la partie ancienne du Château Logue n’était pas ouverte aux visiteurs. Très déçu aussi que la tour d’observation était barricadée et que le responsable n’était pas à l’adresse fournie pour ouvrir la grille.</w:t>
      </w:r>
    </w:p>
    <w:p w14:paraId="292D07A2" w14:textId="2A92660D" w:rsidR="00C92AE4" w:rsidRPr="000B2C53" w:rsidRDefault="00C92AE4" w:rsidP="00C92AE4">
      <w:pPr>
        <w:pStyle w:val="Paragraphedeliste"/>
        <w:numPr>
          <w:ilvl w:val="0"/>
          <w:numId w:val="7"/>
        </w:numPr>
        <w:spacing w:after="200"/>
        <w:rPr>
          <w:rFonts w:ascii="Century Gothic" w:hAnsi="Century Gothic"/>
          <w:b w:val="0"/>
          <w:bCs/>
          <w:i/>
          <w:iCs/>
          <w:color w:val="auto"/>
          <w:sz w:val="24"/>
          <w:szCs w:val="20"/>
          <w:lang w:val="fr-CA"/>
        </w:rPr>
      </w:pPr>
      <w:r w:rsidRPr="000B2C53">
        <w:rPr>
          <w:rFonts w:ascii="Century Gothic" w:hAnsi="Century Gothic"/>
          <w:b w:val="0"/>
          <w:bCs/>
          <w:i/>
          <w:iCs/>
          <w:color w:val="auto"/>
          <w:sz w:val="24"/>
          <w:szCs w:val="20"/>
          <w:lang w:val="fr-CA"/>
        </w:rPr>
        <w:t>« Pas de place pour la visite guidée dans l’autobus avec le sympathique Stéphan</w:t>
      </w:r>
      <w:r w:rsidR="00C4662F" w:rsidRPr="000B2C53">
        <w:rPr>
          <w:rFonts w:ascii="Century Gothic" w:hAnsi="Century Gothic"/>
          <w:b w:val="0"/>
          <w:bCs/>
          <w:i/>
          <w:iCs/>
          <w:color w:val="auto"/>
          <w:sz w:val="24"/>
          <w:szCs w:val="20"/>
          <w:lang w:val="fr-CA"/>
        </w:rPr>
        <w:t>e »</w:t>
      </w:r>
    </w:p>
    <w:p w14:paraId="3F8AA89E" w14:textId="584481CD" w:rsidR="00C92AE4" w:rsidRPr="000B2C53" w:rsidRDefault="00C92AE4" w:rsidP="00C92AE4">
      <w:pPr>
        <w:pStyle w:val="Paragraphedeliste"/>
        <w:numPr>
          <w:ilvl w:val="0"/>
          <w:numId w:val="7"/>
        </w:numPr>
        <w:spacing w:after="200"/>
        <w:rPr>
          <w:rFonts w:ascii="Century Gothic" w:hAnsi="Century Gothic"/>
          <w:b w:val="0"/>
          <w:bCs/>
          <w:i/>
          <w:iCs/>
          <w:color w:val="auto"/>
          <w:sz w:val="24"/>
          <w:szCs w:val="20"/>
          <w:lang w:val="fr-CA"/>
        </w:rPr>
      </w:pPr>
      <w:r w:rsidRPr="000B2C53">
        <w:rPr>
          <w:rFonts w:ascii="Century Gothic" w:hAnsi="Century Gothic"/>
          <w:b w:val="0"/>
          <w:bCs/>
          <w:i/>
          <w:iCs/>
          <w:color w:val="auto"/>
          <w:sz w:val="24"/>
          <w:szCs w:val="20"/>
          <w:lang w:val="fr-CA"/>
        </w:rPr>
        <w:t>« Pertinent »</w:t>
      </w:r>
    </w:p>
    <w:p w14:paraId="01B0085D" w14:textId="2C50B1B9" w:rsidR="004716F5" w:rsidRPr="000B2C53" w:rsidRDefault="00C4662F" w:rsidP="00C92AE4">
      <w:pPr>
        <w:pStyle w:val="Paragraphedeliste"/>
        <w:numPr>
          <w:ilvl w:val="0"/>
          <w:numId w:val="7"/>
        </w:numPr>
        <w:spacing w:after="200"/>
        <w:rPr>
          <w:rFonts w:ascii="Century Gothic" w:hAnsi="Century Gothic"/>
          <w:b w:val="0"/>
          <w:bCs/>
          <w:i/>
          <w:iCs/>
          <w:color w:val="auto"/>
          <w:sz w:val="24"/>
          <w:szCs w:val="20"/>
          <w:lang w:val="fr-CA"/>
        </w:rPr>
      </w:pPr>
      <w:r w:rsidRPr="000B2C53">
        <w:rPr>
          <w:rFonts w:ascii="Century Gothic" w:hAnsi="Century Gothic"/>
          <w:b w:val="0"/>
          <w:bCs/>
          <w:i/>
          <w:iCs/>
          <w:color w:val="auto"/>
          <w:sz w:val="24"/>
          <w:szCs w:val="20"/>
          <w:lang w:val="fr-CA"/>
        </w:rPr>
        <w:t xml:space="preserve">« </w:t>
      </w:r>
      <w:r w:rsidR="00C92AE4" w:rsidRPr="000B2C53">
        <w:rPr>
          <w:rFonts w:ascii="Century Gothic" w:hAnsi="Century Gothic"/>
          <w:b w:val="0"/>
          <w:bCs/>
          <w:i/>
          <w:iCs/>
          <w:color w:val="auto"/>
          <w:sz w:val="24"/>
          <w:szCs w:val="20"/>
          <w:lang w:val="fr-CA"/>
        </w:rPr>
        <w:t>La navette était pleine pour les 2 visites</w:t>
      </w:r>
      <w:r w:rsidRPr="000B2C53">
        <w:rPr>
          <w:rFonts w:ascii="Century Gothic" w:hAnsi="Century Gothic"/>
          <w:b w:val="0"/>
          <w:bCs/>
          <w:i/>
          <w:iCs/>
          <w:color w:val="auto"/>
          <w:sz w:val="24"/>
          <w:szCs w:val="20"/>
          <w:lang w:val="fr-CA"/>
        </w:rPr>
        <w:t xml:space="preserve"> »</w:t>
      </w:r>
    </w:p>
    <w:p w14:paraId="43429CE0" w14:textId="3FFBA17F" w:rsidR="006324D5" w:rsidRPr="0023340F" w:rsidRDefault="00F705A5" w:rsidP="00BA0464">
      <w:pPr>
        <w:spacing w:after="200"/>
        <w:rPr>
          <w:rFonts w:ascii="Century Gothic" w:hAnsi="Century Gothic"/>
          <w:b w:val="0"/>
          <w:bCs/>
          <w:color w:val="auto"/>
          <w:u w:val="single"/>
          <w:lang w:val="fr-CA"/>
        </w:rPr>
      </w:pPr>
      <w:r>
        <w:rPr>
          <w:rFonts w:ascii="Century Gothic" w:hAnsi="Century Gothic"/>
          <w:b w:val="0"/>
          <w:bCs/>
          <w:color w:val="auto"/>
          <w:u w:val="single"/>
          <w:lang w:val="fr-CA"/>
        </w:rPr>
        <w:t>Commentaire sur la p</w:t>
      </w:r>
      <w:r w:rsidR="006324D5" w:rsidRPr="0023340F">
        <w:rPr>
          <w:rFonts w:ascii="Century Gothic" w:hAnsi="Century Gothic"/>
          <w:b w:val="0"/>
          <w:bCs/>
          <w:color w:val="auto"/>
          <w:u w:val="single"/>
          <w:lang w:val="fr-CA"/>
        </w:rPr>
        <w:t>romotion</w:t>
      </w:r>
      <w:r w:rsidR="00FA15B3" w:rsidRPr="0023340F">
        <w:rPr>
          <w:rFonts w:ascii="Century Gothic" w:hAnsi="Century Gothic"/>
          <w:b w:val="0"/>
          <w:bCs/>
          <w:color w:val="auto"/>
          <w:u w:val="single"/>
          <w:lang w:val="fr-CA"/>
        </w:rPr>
        <w:t>/publicité</w:t>
      </w:r>
    </w:p>
    <w:p w14:paraId="7F82154E" w14:textId="3FA73D81" w:rsidR="00FA15B3" w:rsidRPr="000B2C53" w:rsidRDefault="00D41A8B" w:rsidP="00FA15B3">
      <w:pPr>
        <w:pStyle w:val="Paragraphedeliste"/>
        <w:numPr>
          <w:ilvl w:val="0"/>
          <w:numId w:val="7"/>
        </w:numPr>
        <w:spacing w:after="200"/>
        <w:rPr>
          <w:rFonts w:ascii="Century Gothic" w:hAnsi="Century Gothic"/>
          <w:b w:val="0"/>
          <w:bCs/>
          <w:color w:val="auto"/>
          <w:sz w:val="24"/>
          <w:szCs w:val="20"/>
          <w:lang w:val="fr-CA"/>
        </w:rPr>
      </w:pPr>
      <w:r w:rsidRPr="000B2C53">
        <w:rPr>
          <w:rFonts w:ascii="Century Gothic" w:hAnsi="Century Gothic"/>
          <w:b w:val="0"/>
          <w:bCs/>
          <w:color w:val="auto"/>
          <w:sz w:val="24"/>
          <w:szCs w:val="20"/>
          <w:lang w:val="fr-CA"/>
        </w:rPr>
        <w:t xml:space="preserve">« </w:t>
      </w:r>
      <w:r w:rsidR="00FA15B3" w:rsidRPr="000B2C53">
        <w:rPr>
          <w:rFonts w:ascii="Century Gothic" w:hAnsi="Century Gothic"/>
          <w:b w:val="0"/>
          <w:bCs/>
          <w:color w:val="auto"/>
          <w:sz w:val="24"/>
          <w:szCs w:val="20"/>
          <w:lang w:val="fr-CA"/>
        </w:rPr>
        <w:t>C’était clair, mais entre l’info lettre et certaines affiches, l’information n’était pas cohérente. Notamment l’heure de départ (8h30 vs 9h) »</w:t>
      </w:r>
    </w:p>
    <w:p w14:paraId="3C784494" w14:textId="413D011A" w:rsidR="00FA15B3" w:rsidRPr="000B2C53" w:rsidRDefault="00FA15B3" w:rsidP="00FA15B3">
      <w:pPr>
        <w:pStyle w:val="Paragraphedeliste"/>
        <w:numPr>
          <w:ilvl w:val="0"/>
          <w:numId w:val="7"/>
        </w:numPr>
        <w:spacing w:after="200"/>
        <w:rPr>
          <w:rFonts w:ascii="Century Gothic" w:hAnsi="Century Gothic"/>
          <w:b w:val="0"/>
          <w:bCs/>
          <w:color w:val="auto"/>
          <w:sz w:val="24"/>
          <w:szCs w:val="20"/>
          <w:lang w:val="fr-CA"/>
        </w:rPr>
      </w:pPr>
      <w:r w:rsidRPr="000B2C53">
        <w:rPr>
          <w:rFonts w:ascii="Century Gothic" w:hAnsi="Century Gothic"/>
          <w:b w:val="0"/>
          <w:bCs/>
          <w:color w:val="auto"/>
          <w:sz w:val="24"/>
          <w:szCs w:val="20"/>
          <w:lang w:val="fr-CA"/>
        </w:rPr>
        <w:t>« Professionnelle »</w:t>
      </w:r>
    </w:p>
    <w:p w14:paraId="6CEBA353" w14:textId="11548A8F" w:rsidR="00FA15B3" w:rsidRPr="000B2C53" w:rsidRDefault="00FA15B3" w:rsidP="00FA15B3">
      <w:pPr>
        <w:pStyle w:val="Paragraphedeliste"/>
        <w:numPr>
          <w:ilvl w:val="0"/>
          <w:numId w:val="7"/>
        </w:numPr>
        <w:spacing w:after="200"/>
        <w:rPr>
          <w:rFonts w:ascii="Century Gothic" w:hAnsi="Century Gothic"/>
          <w:b w:val="0"/>
          <w:bCs/>
          <w:color w:val="auto"/>
          <w:sz w:val="24"/>
          <w:szCs w:val="20"/>
          <w:lang w:val="fr-CA"/>
        </w:rPr>
      </w:pPr>
      <w:r w:rsidRPr="000B2C53">
        <w:rPr>
          <w:rFonts w:ascii="Century Gothic" w:hAnsi="Century Gothic"/>
          <w:b w:val="0"/>
          <w:bCs/>
          <w:color w:val="auto"/>
          <w:sz w:val="24"/>
          <w:szCs w:val="20"/>
          <w:lang w:val="fr-CA"/>
        </w:rPr>
        <w:t>« Non »</w:t>
      </w:r>
    </w:p>
    <w:p w14:paraId="27F5E9B6" w14:textId="33F0A5A7" w:rsidR="006324D5" w:rsidRPr="000B2C53" w:rsidRDefault="00FA15B3" w:rsidP="00FA15B3">
      <w:pPr>
        <w:pStyle w:val="Paragraphedeliste"/>
        <w:numPr>
          <w:ilvl w:val="0"/>
          <w:numId w:val="7"/>
        </w:numPr>
        <w:spacing w:after="200"/>
        <w:rPr>
          <w:rFonts w:ascii="Century Gothic" w:hAnsi="Century Gothic"/>
          <w:b w:val="0"/>
          <w:bCs/>
          <w:color w:val="auto"/>
          <w:sz w:val="24"/>
          <w:szCs w:val="20"/>
          <w:lang w:val="fr-CA"/>
        </w:rPr>
      </w:pPr>
      <w:r w:rsidRPr="000B2C53">
        <w:rPr>
          <w:rFonts w:ascii="Century Gothic" w:hAnsi="Century Gothic"/>
          <w:b w:val="0"/>
          <w:bCs/>
          <w:color w:val="auto"/>
          <w:sz w:val="24"/>
          <w:szCs w:val="20"/>
          <w:lang w:val="fr-CA"/>
        </w:rPr>
        <w:t>« Bien »</w:t>
      </w:r>
    </w:p>
    <w:p w14:paraId="68C8FF02" w14:textId="50F9A4DB" w:rsidR="00C4662F" w:rsidRPr="0023340F" w:rsidRDefault="00C4662F" w:rsidP="00BA0464">
      <w:pPr>
        <w:spacing w:after="200"/>
        <w:rPr>
          <w:rFonts w:ascii="Century Gothic" w:hAnsi="Century Gothic"/>
          <w:b w:val="0"/>
          <w:bCs/>
          <w:color w:val="auto"/>
          <w:u w:val="single"/>
          <w:lang w:val="fr-CA"/>
        </w:rPr>
      </w:pPr>
      <w:r w:rsidRPr="0023340F">
        <w:rPr>
          <w:rFonts w:ascii="Century Gothic" w:hAnsi="Century Gothic"/>
          <w:b w:val="0"/>
          <w:bCs/>
          <w:color w:val="auto"/>
          <w:u w:val="single"/>
          <w:lang w:val="fr-CA"/>
        </w:rPr>
        <w:t>Thème</w:t>
      </w:r>
    </w:p>
    <w:p w14:paraId="7E645A01" w14:textId="74973904" w:rsidR="00AD7420" w:rsidRPr="000B2C53" w:rsidRDefault="00AD7420" w:rsidP="00AD7420">
      <w:pPr>
        <w:pStyle w:val="Paragraphedeliste"/>
        <w:numPr>
          <w:ilvl w:val="0"/>
          <w:numId w:val="7"/>
        </w:numPr>
        <w:spacing w:after="200"/>
        <w:rPr>
          <w:rFonts w:ascii="Century Gothic" w:hAnsi="Century Gothic"/>
          <w:b w:val="0"/>
          <w:bCs/>
          <w:i/>
          <w:iCs/>
          <w:color w:val="auto"/>
          <w:sz w:val="24"/>
          <w:szCs w:val="20"/>
          <w:lang w:val="fr-CA"/>
        </w:rPr>
      </w:pPr>
      <w:r w:rsidRPr="000B2C53">
        <w:rPr>
          <w:rFonts w:ascii="Century Gothic" w:hAnsi="Century Gothic"/>
          <w:b w:val="0"/>
          <w:bCs/>
          <w:i/>
          <w:iCs/>
          <w:color w:val="auto"/>
          <w:sz w:val="24"/>
          <w:szCs w:val="20"/>
          <w:lang w:val="fr-CA"/>
        </w:rPr>
        <w:t>« Ce thème était adapté au lieu. »</w:t>
      </w:r>
    </w:p>
    <w:p w14:paraId="6ADDD1F8" w14:textId="0CD9D672" w:rsidR="00AD7420" w:rsidRPr="000B2C53" w:rsidRDefault="00AD7420" w:rsidP="00AD7420">
      <w:pPr>
        <w:pStyle w:val="Paragraphedeliste"/>
        <w:numPr>
          <w:ilvl w:val="0"/>
          <w:numId w:val="7"/>
        </w:numPr>
        <w:spacing w:after="200"/>
        <w:rPr>
          <w:rFonts w:ascii="Century Gothic" w:hAnsi="Century Gothic"/>
          <w:b w:val="0"/>
          <w:bCs/>
          <w:i/>
          <w:iCs/>
          <w:color w:val="auto"/>
          <w:sz w:val="24"/>
          <w:szCs w:val="20"/>
          <w:lang w:val="fr-CA"/>
        </w:rPr>
      </w:pPr>
      <w:r w:rsidRPr="000B2C53">
        <w:rPr>
          <w:rFonts w:ascii="Century Gothic" w:hAnsi="Century Gothic"/>
          <w:b w:val="0"/>
          <w:bCs/>
          <w:i/>
          <w:iCs/>
          <w:color w:val="auto"/>
          <w:sz w:val="24"/>
          <w:szCs w:val="20"/>
          <w:lang w:val="fr-CA"/>
        </w:rPr>
        <w:t>« Bien »</w:t>
      </w:r>
    </w:p>
    <w:p w14:paraId="5ACD0FCD" w14:textId="08672AB9" w:rsidR="00AD7420" w:rsidRPr="000B2C53" w:rsidRDefault="00AD7420" w:rsidP="00AD7420">
      <w:pPr>
        <w:pStyle w:val="Paragraphedeliste"/>
        <w:numPr>
          <w:ilvl w:val="0"/>
          <w:numId w:val="7"/>
        </w:numPr>
        <w:spacing w:after="200"/>
        <w:rPr>
          <w:rFonts w:ascii="Century Gothic" w:hAnsi="Century Gothic"/>
          <w:b w:val="0"/>
          <w:bCs/>
          <w:i/>
          <w:iCs/>
          <w:color w:val="auto"/>
          <w:sz w:val="24"/>
          <w:szCs w:val="20"/>
          <w:lang w:val="fr-CA"/>
        </w:rPr>
      </w:pPr>
      <w:r w:rsidRPr="000B2C53">
        <w:rPr>
          <w:rFonts w:ascii="Century Gothic" w:hAnsi="Century Gothic"/>
          <w:b w:val="0"/>
          <w:bCs/>
          <w:i/>
          <w:iCs/>
          <w:color w:val="auto"/>
          <w:sz w:val="24"/>
          <w:szCs w:val="20"/>
          <w:lang w:val="fr-CA"/>
        </w:rPr>
        <w:t>« L'événement a été très instructif, nous pensions visiter Maniwaki depuis longtemps. On a beaucoup appris maintenant »</w:t>
      </w:r>
    </w:p>
    <w:p w14:paraId="7FD7A179" w14:textId="07E41D4B" w:rsidR="00AD7420" w:rsidRPr="00C30039" w:rsidRDefault="00AD7420" w:rsidP="00AD7420">
      <w:pPr>
        <w:pStyle w:val="Paragraphedeliste"/>
        <w:spacing w:after="200"/>
        <w:rPr>
          <w:rFonts w:ascii="Century Gothic" w:hAnsi="Century Gothic"/>
          <w:color w:val="auto"/>
          <w:lang w:val="fr-CA"/>
        </w:rPr>
      </w:pPr>
    </w:p>
    <w:p w14:paraId="2E578526" w14:textId="4A7B0FE2" w:rsidR="005C28B7" w:rsidRPr="0023340F" w:rsidRDefault="00EB6373" w:rsidP="00BA0464">
      <w:pPr>
        <w:spacing w:after="200"/>
        <w:rPr>
          <w:rFonts w:ascii="Century Gothic" w:hAnsi="Century Gothic"/>
          <w:b w:val="0"/>
          <w:bCs/>
          <w:color w:val="auto"/>
          <w:u w:val="single"/>
          <w:lang w:val="fr-CA"/>
        </w:rPr>
      </w:pPr>
      <w:r>
        <w:rPr>
          <w:rFonts w:ascii="Century Gothic" w:hAnsi="Century Gothic"/>
          <w:b w:val="0"/>
          <w:bCs/>
          <w:color w:val="auto"/>
          <w:u w:val="single"/>
          <w:lang w:val="fr-CA"/>
        </w:rPr>
        <w:t>Nombre de c</w:t>
      </w:r>
      <w:r w:rsidR="006B34B1" w:rsidRPr="0023340F">
        <w:rPr>
          <w:rFonts w:ascii="Century Gothic" w:hAnsi="Century Gothic"/>
          <w:b w:val="0"/>
          <w:bCs/>
          <w:color w:val="auto"/>
          <w:u w:val="single"/>
          <w:lang w:val="fr-CA"/>
        </w:rPr>
        <w:t>onférence</w:t>
      </w:r>
      <w:r w:rsidR="004716F5" w:rsidRPr="0023340F">
        <w:rPr>
          <w:rFonts w:ascii="Century Gothic" w:hAnsi="Century Gothic"/>
          <w:b w:val="0"/>
          <w:bCs/>
          <w:color w:val="auto"/>
          <w:u w:val="single"/>
          <w:lang w:val="fr-CA"/>
        </w:rPr>
        <w:t>s</w:t>
      </w:r>
      <w:r>
        <w:rPr>
          <w:rFonts w:ascii="Century Gothic" w:hAnsi="Century Gothic"/>
          <w:b w:val="0"/>
          <w:bCs/>
          <w:color w:val="auto"/>
          <w:u w:val="single"/>
          <w:lang w:val="fr-CA"/>
        </w:rPr>
        <w:t xml:space="preserve"> (assez ou pas)</w:t>
      </w:r>
    </w:p>
    <w:p w14:paraId="30E80325" w14:textId="719BE096" w:rsidR="006324D5" w:rsidRPr="000B2C53" w:rsidRDefault="00D41A8B" w:rsidP="007F3476">
      <w:pPr>
        <w:pStyle w:val="Paragraphedeliste"/>
        <w:numPr>
          <w:ilvl w:val="0"/>
          <w:numId w:val="6"/>
        </w:numPr>
        <w:spacing w:after="200"/>
        <w:rPr>
          <w:rFonts w:ascii="Century Gothic" w:hAnsi="Century Gothic"/>
          <w:b w:val="0"/>
          <w:bCs/>
          <w:i/>
          <w:iCs/>
          <w:color w:val="auto"/>
          <w:sz w:val="24"/>
          <w:szCs w:val="20"/>
          <w:lang w:val="fr-CA"/>
        </w:rPr>
      </w:pPr>
      <w:r w:rsidRPr="000B2C53">
        <w:rPr>
          <w:rFonts w:ascii="Century Gothic" w:hAnsi="Century Gothic"/>
          <w:b w:val="0"/>
          <w:bCs/>
          <w:i/>
          <w:iCs/>
          <w:color w:val="auto"/>
          <w:sz w:val="24"/>
          <w:szCs w:val="20"/>
          <w:lang w:val="fr-CA"/>
        </w:rPr>
        <w:t xml:space="preserve">« </w:t>
      </w:r>
      <w:r w:rsidR="006B34B1" w:rsidRPr="000B2C53">
        <w:rPr>
          <w:rFonts w:ascii="Century Gothic" w:hAnsi="Century Gothic"/>
          <w:b w:val="0"/>
          <w:bCs/>
          <w:i/>
          <w:iCs/>
          <w:color w:val="auto"/>
          <w:sz w:val="24"/>
          <w:szCs w:val="20"/>
        </w:rPr>
        <w:t>J'aurai aimé un plus sur l'histoire »</w:t>
      </w:r>
    </w:p>
    <w:p w14:paraId="1FDEB363" w14:textId="055258C2" w:rsidR="006B34B1" w:rsidRPr="000B2C53" w:rsidRDefault="006B34B1" w:rsidP="007F3476">
      <w:pPr>
        <w:pStyle w:val="Paragraphedeliste"/>
        <w:numPr>
          <w:ilvl w:val="0"/>
          <w:numId w:val="6"/>
        </w:numPr>
        <w:spacing w:after="200"/>
        <w:rPr>
          <w:rFonts w:ascii="Century Gothic" w:hAnsi="Century Gothic"/>
          <w:b w:val="0"/>
          <w:bCs/>
          <w:i/>
          <w:iCs/>
          <w:color w:val="auto"/>
          <w:sz w:val="24"/>
          <w:szCs w:val="20"/>
          <w:lang w:val="fr-CA"/>
        </w:rPr>
      </w:pPr>
      <w:r w:rsidRPr="000B2C53">
        <w:rPr>
          <w:rFonts w:ascii="Century Gothic" w:hAnsi="Century Gothic"/>
          <w:b w:val="0"/>
          <w:bCs/>
          <w:i/>
          <w:iCs/>
          <w:color w:val="auto"/>
          <w:sz w:val="24"/>
          <w:szCs w:val="20"/>
        </w:rPr>
        <w:t>« Trop »</w:t>
      </w:r>
    </w:p>
    <w:p w14:paraId="4CD0BB98" w14:textId="30B3F758" w:rsidR="006B34B1" w:rsidRPr="000B2C53" w:rsidRDefault="006B34B1" w:rsidP="007F3476">
      <w:pPr>
        <w:pStyle w:val="Paragraphedeliste"/>
        <w:numPr>
          <w:ilvl w:val="0"/>
          <w:numId w:val="6"/>
        </w:numPr>
        <w:spacing w:after="200"/>
        <w:rPr>
          <w:rFonts w:ascii="Century Gothic" w:hAnsi="Century Gothic"/>
          <w:b w:val="0"/>
          <w:bCs/>
          <w:i/>
          <w:iCs/>
          <w:color w:val="auto"/>
          <w:sz w:val="24"/>
          <w:szCs w:val="20"/>
          <w:lang w:val="fr-CA"/>
        </w:rPr>
      </w:pPr>
      <w:r w:rsidRPr="000B2C53">
        <w:rPr>
          <w:rFonts w:ascii="Century Gothic" w:hAnsi="Century Gothic"/>
          <w:b w:val="0"/>
          <w:bCs/>
          <w:i/>
          <w:iCs/>
          <w:color w:val="auto"/>
          <w:sz w:val="24"/>
          <w:szCs w:val="20"/>
        </w:rPr>
        <w:t>« Non. Il aurai</w:t>
      </w:r>
      <w:r w:rsidR="00387689" w:rsidRPr="000B2C53">
        <w:rPr>
          <w:rFonts w:ascii="Century Gothic" w:hAnsi="Century Gothic"/>
          <w:b w:val="0"/>
          <w:bCs/>
          <w:i/>
          <w:iCs/>
          <w:color w:val="auto"/>
          <w:sz w:val="24"/>
          <w:szCs w:val="20"/>
        </w:rPr>
        <w:t>t fallu plus de conférences et les offrir en parallèle dans deux salles voisines. Il aurait fallu plus de départs de navettes. »</w:t>
      </w:r>
    </w:p>
    <w:p w14:paraId="32D8DF4E" w14:textId="78DB8358" w:rsidR="00387689" w:rsidRPr="000B2C53" w:rsidRDefault="004703BE" w:rsidP="007F3476">
      <w:pPr>
        <w:pStyle w:val="Paragraphedeliste"/>
        <w:numPr>
          <w:ilvl w:val="0"/>
          <w:numId w:val="6"/>
        </w:numPr>
        <w:spacing w:after="200"/>
        <w:rPr>
          <w:rFonts w:ascii="Century Gothic" w:hAnsi="Century Gothic"/>
          <w:b w:val="0"/>
          <w:bCs/>
          <w:i/>
          <w:iCs/>
          <w:color w:val="auto"/>
          <w:sz w:val="24"/>
          <w:szCs w:val="20"/>
          <w:lang w:val="fr-CA"/>
        </w:rPr>
      </w:pPr>
      <w:r w:rsidRPr="000B2C53">
        <w:rPr>
          <w:rFonts w:ascii="Century Gothic" w:hAnsi="Century Gothic"/>
          <w:b w:val="0"/>
          <w:bCs/>
          <w:i/>
          <w:iCs/>
          <w:color w:val="auto"/>
          <w:sz w:val="24"/>
          <w:szCs w:val="20"/>
        </w:rPr>
        <w:t>« De nouvelles activités seraient certainement intéressantes »</w:t>
      </w:r>
    </w:p>
    <w:p w14:paraId="5FECF8BA" w14:textId="74E6EB57" w:rsidR="00B27077" w:rsidRPr="00C30039" w:rsidRDefault="00F705A5" w:rsidP="00B27077">
      <w:pPr>
        <w:pStyle w:val="Paragraphedeliste"/>
        <w:numPr>
          <w:ilvl w:val="0"/>
          <w:numId w:val="6"/>
        </w:numPr>
        <w:spacing w:after="200"/>
        <w:rPr>
          <w:rFonts w:ascii="Century Gothic" w:hAnsi="Century Gothic"/>
          <w:b w:val="0"/>
          <w:bCs/>
          <w:i/>
          <w:iCs/>
          <w:color w:val="auto"/>
          <w:lang w:val="fr-CA"/>
        </w:rPr>
      </w:pPr>
      <w:r w:rsidRPr="000B2C53">
        <w:rPr>
          <w:rFonts w:ascii="Century Gothic" w:hAnsi="Century Gothic"/>
          <w:b w:val="0"/>
          <w:bCs/>
          <w:i/>
          <w:iCs/>
          <w:color w:val="auto"/>
          <w:sz w:val="24"/>
          <w:szCs w:val="20"/>
          <w:lang w:val="fr-CA"/>
        </w:rPr>
        <w:t xml:space="preserve">« </w:t>
      </w:r>
      <w:r w:rsidR="00B27077" w:rsidRPr="000B2C53">
        <w:rPr>
          <w:rFonts w:ascii="Century Gothic" w:hAnsi="Century Gothic"/>
          <w:b w:val="0"/>
          <w:bCs/>
          <w:i/>
          <w:iCs/>
          <w:color w:val="auto"/>
          <w:sz w:val="24"/>
          <w:szCs w:val="20"/>
          <w:lang w:val="fr-CA"/>
        </w:rPr>
        <w:t>Oui</w:t>
      </w:r>
      <w:r w:rsidRPr="000B2C53">
        <w:rPr>
          <w:rFonts w:ascii="Century Gothic" w:hAnsi="Century Gothic"/>
          <w:b w:val="0"/>
          <w:bCs/>
          <w:i/>
          <w:iCs/>
          <w:color w:val="auto"/>
          <w:sz w:val="24"/>
          <w:szCs w:val="20"/>
          <w:lang w:val="fr-CA"/>
        </w:rPr>
        <w:t xml:space="preserve"> »</w:t>
      </w:r>
    </w:p>
    <w:p w14:paraId="210EE963" w14:textId="59DF5B52" w:rsidR="00B27077" w:rsidRPr="000B2C53" w:rsidRDefault="00F705A5" w:rsidP="00B27077">
      <w:pPr>
        <w:pStyle w:val="Paragraphedeliste"/>
        <w:numPr>
          <w:ilvl w:val="0"/>
          <w:numId w:val="6"/>
        </w:numPr>
        <w:spacing w:after="200"/>
        <w:rPr>
          <w:rFonts w:ascii="Century Gothic" w:hAnsi="Century Gothic"/>
          <w:b w:val="0"/>
          <w:bCs/>
          <w:i/>
          <w:iCs/>
          <w:color w:val="auto"/>
          <w:sz w:val="24"/>
          <w:szCs w:val="20"/>
          <w:lang w:val="fr-CA"/>
        </w:rPr>
      </w:pPr>
      <w:r w:rsidRPr="000B2C53">
        <w:rPr>
          <w:rFonts w:ascii="Century Gothic" w:hAnsi="Century Gothic"/>
          <w:b w:val="0"/>
          <w:bCs/>
          <w:i/>
          <w:iCs/>
          <w:color w:val="auto"/>
          <w:sz w:val="24"/>
          <w:szCs w:val="20"/>
          <w:lang w:val="fr-CA"/>
        </w:rPr>
        <w:t xml:space="preserve">« </w:t>
      </w:r>
      <w:r w:rsidR="00B27077" w:rsidRPr="000B2C53">
        <w:rPr>
          <w:rFonts w:ascii="Century Gothic" w:hAnsi="Century Gothic"/>
          <w:b w:val="0"/>
          <w:bCs/>
          <w:i/>
          <w:iCs/>
          <w:color w:val="auto"/>
          <w:sz w:val="24"/>
          <w:szCs w:val="20"/>
          <w:lang w:val="fr-CA"/>
        </w:rPr>
        <w:t>Oui, mais pas assez de place pour tous les gens qui se sont déplacés</w:t>
      </w:r>
      <w:r w:rsidRPr="000B2C53">
        <w:rPr>
          <w:rFonts w:ascii="Century Gothic" w:hAnsi="Century Gothic"/>
          <w:b w:val="0"/>
          <w:bCs/>
          <w:i/>
          <w:iCs/>
          <w:color w:val="auto"/>
          <w:sz w:val="24"/>
          <w:szCs w:val="20"/>
          <w:lang w:val="fr-CA"/>
        </w:rPr>
        <w:t xml:space="preserve"> »</w:t>
      </w:r>
    </w:p>
    <w:p w14:paraId="5D6CDA53" w14:textId="4BFE2FFF" w:rsidR="00B27077" w:rsidRPr="000B2C53" w:rsidRDefault="00F705A5" w:rsidP="00B27077">
      <w:pPr>
        <w:pStyle w:val="Paragraphedeliste"/>
        <w:numPr>
          <w:ilvl w:val="0"/>
          <w:numId w:val="6"/>
        </w:numPr>
        <w:spacing w:after="200"/>
        <w:rPr>
          <w:rFonts w:ascii="Century Gothic" w:hAnsi="Century Gothic"/>
          <w:b w:val="0"/>
          <w:bCs/>
          <w:i/>
          <w:iCs/>
          <w:color w:val="auto"/>
          <w:sz w:val="24"/>
          <w:szCs w:val="20"/>
          <w:lang w:val="fr-CA"/>
        </w:rPr>
      </w:pPr>
      <w:r w:rsidRPr="000B2C53">
        <w:rPr>
          <w:rFonts w:ascii="Century Gothic" w:hAnsi="Century Gothic"/>
          <w:b w:val="0"/>
          <w:bCs/>
          <w:i/>
          <w:iCs/>
          <w:color w:val="auto"/>
          <w:sz w:val="24"/>
          <w:szCs w:val="20"/>
          <w:lang w:val="fr-CA"/>
        </w:rPr>
        <w:t xml:space="preserve">« </w:t>
      </w:r>
      <w:r w:rsidR="00B27077" w:rsidRPr="000B2C53">
        <w:rPr>
          <w:rFonts w:ascii="Century Gothic" w:hAnsi="Century Gothic"/>
          <w:b w:val="0"/>
          <w:bCs/>
          <w:i/>
          <w:iCs/>
          <w:color w:val="auto"/>
          <w:sz w:val="24"/>
          <w:szCs w:val="20"/>
          <w:lang w:val="fr-CA"/>
        </w:rPr>
        <w:t>Oui et non</w:t>
      </w:r>
      <w:r w:rsidRPr="000B2C53">
        <w:rPr>
          <w:rFonts w:ascii="Century Gothic" w:hAnsi="Century Gothic"/>
          <w:b w:val="0"/>
          <w:bCs/>
          <w:i/>
          <w:iCs/>
          <w:color w:val="auto"/>
          <w:sz w:val="24"/>
          <w:szCs w:val="20"/>
          <w:lang w:val="fr-CA"/>
        </w:rPr>
        <w:t xml:space="preserve"> »</w:t>
      </w:r>
    </w:p>
    <w:p w14:paraId="60A4C254" w14:textId="0D65557B" w:rsidR="00D9634A" w:rsidRPr="0023340F" w:rsidRDefault="00D9634A" w:rsidP="00BA0464">
      <w:pPr>
        <w:spacing w:after="200"/>
        <w:rPr>
          <w:rFonts w:ascii="Century Gothic" w:hAnsi="Century Gothic"/>
          <w:b w:val="0"/>
          <w:bCs/>
          <w:color w:val="auto"/>
          <w:u w:val="single"/>
          <w:lang w:val="fr-CA"/>
        </w:rPr>
      </w:pPr>
      <w:r w:rsidRPr="0023340F">
        <w:rPr>
          <w:rFonts w:ascii="Century Gothic" w:hAnsi="Century Gothic"/>
          <w:b w:val="0"/>
          <w:bCs/>
          <w:color w:val="auto"/>
          <w:u w:val="single"/>
          <w:lang w:val="fr-CA"/>
        </w:rPr>
        <w:t>Activités</w:t>
      </w:r>
    </w:p>
    <w:p w14:paraId="3A3D2B13" w14:textId="379391BD" w:rsidR="00D01662" w:rsidRPr="000B2C53" w:rsidRDefault="00D01662" w:rsidP="00D01662">
      <w:pPr>
        <w:pStyle w:val="Paragraphedeliste"/>
        <w:numPr>
          <w:ilvl w:val="0"/>
          <w:numId w:val="9"/>
        </w:numPr>
        <w:spacing w:after="200"/>
        <w:rPr>
          <w:rFonts w:ascii="Century Gothic" w:hAnsi="Century Gothic"/>
          <w:b w:val="0"/>
          <w:bCs/>
          <w:i/>
          <w:iCs/>
          <w:color w:val="auto"/>
          <w:sz w:val="24"/>
          <w:szCs w:val="20"/>
          <w:lang w:val="fr-CA"/>
        </w:rPr>
      </w:pPr>
      <w:r w:rsidRPr="000B2C53">
        <w:rPr>
          <w:rFonts w:ascii="Century Gothic" w:hAnsi="Century Gothic"/>
          <w:b w:val="0"/>
          <w:bCs/>
          <w:i/>
          <w:iCs/>
          <w:color w:val="auto"/>
          <w:sz w:val="24"/>
          <w:szCs w:val="20"/>
          <w:lang w:val="fr-CA"/>
        </w:rPr>
        <w:t>« On a été interpelé pour y assister, mais ensuite on se fait dire qu’il faut s’inscrire. On s’inscrit, mais là il manque une place dans l’autobus. Malgré notre inscription (et une personne dans le bus qui était non-inscrite), nous étions ceux qui n’ont pas pu entrer dans le bus. Ils n’ont pas pris la peine de vérifier qui n’était pas inscrit sur la liste.</w:t>
      </w:r>
      <w:r w:rsidR="007553F0" w:rsidRPr="000B2C53">
        <w:rPr>
          <w:rFonts w:ascii="Century Gothic" w:hAnsi="Century Gothic"/>
          <w:b w:val="0"/>
          <w:bCs/>
          <w:i/>
          <w:iCs/>
          <w:color w:val="auto"/>
          <w:sz w:val="24"/>
          <w:szCs w:val="20"/>
          <w:lang w:val="fr-CA"/>
        </w:rPr>
        <w:t xml:space="preserve"> »</w:t>
      </w:r>
    </w:p>
    <w:p w14:paraId="57AA4D8B" w14:textId="6E5490EF" w:rsidR="00D01662" w:rsidRPr="000B2C53" w:rsidRDefault="007553F0" w:rsidP="00D01662">
      <w:pPr>
        <w:pStyle w:val="Paragraphedeliste"/>
        <w:numPr>
          <w:ilvl w:val="0"/>
          <w:numId w:val="9"/>
        </w:numPr>
        <w:spacing w:after="200"/>
        <w:rPr>
          <w:rFonts w:ascii="Century Gothic" w:hAnsi="Century Gothic"/>
          <w:b w:val="0"/>
          <w:bCs/>
          <w:i/>
          <w:iCs/>
          <w:color w:val="auto"/>
          <w:sz w:val="24"/>
          <w:szCs w:val="20"/>
          <w:lang w:val="fr-CA"/>
        </w:rPr>
      </w:pPr>
      <w:r w:rsidRPr="000B2C53">
        <w:rPr>
          <w:rFonts w:ascii="Century Gothic" w:hAnsi="Century Gothic"/>
          <w:b w:val="0"/>
          <w:bCs/>
          <w:i/>
          <w:iCs/>
          <w:color w:val="auto"/>
          <w:sz w:val="24"/>
          <w:szCs w:val="20"/>
          <w:lang w:val="fr-CA"/>
        </w:rPr>
        <w:t xml:space="preserve">« </w:t>
      </w:r>
      <w:r w:rsidR="00D01662" w:rsidRPr="000B2C53">
        <w:rPr>
          <w:rFonts w:ascii="Century Gothic" w:hAnsi="Century Gothic"/>
          <w:b w:val="0"/>
          <w:bCs/>
          <w:i/>
          <w:iCs/>
          <w:color w:val="auto"/>
          <w:sz w:val="24"/>
          <w:szCs w:val="20"/>
          <w:lang w:val="fr-CA"/>
        </w:rPr>
        <w:t>Il n’est pas possible de cocher plus d’une réponse à la question précédente</w:t>
      </w:r>
      <w:r w:rsidRPr="000B2C53">
        <w:rPr>
          <w:rFonts w:ascii="Century Gothic" w:hAnsi="Century Gothic"/>
          <w:b w:val="0"/>
          <w:bCs/>
          <w:i/>
          <w:iCs/>
          <w:color w:val="auto"/>
          <w:sz w:val="24"/>
          <w:szCs w:val="20"/>
          <w:lang w:val="fr-CA"/>
        </w:rPr>
        <w:t xml:space="preserve"> »</w:t>
      </w:r>
    </w:p>
    <w:p w14:paraId="3B6DBEF0" w14:textId="7DB8DBDF" w:rsidR="00D01662" w:rsidRPr="000B2C53" w:rsidRDefault="007553F0" w:rsidP="00D01662">
      <w:pPr>
        <w:pStyle w:val="Paragraphedeliste"/>
        <w:numPr>
          <w:ilvl w:val="0"/>
          <w:numId w:val="9"/>
        </w:numPr>
        <w:spacing w:after="200"/>
        <w:rPr>
          <w:rFonts w:ascii="Century Gothic" w:hAnsi="Century Gothic"/>
          <w:b w:val="0"/>
          <w:bCs/>
          <w:i/>
          <w:iCs/>
          <w:color w:val="auto"/>
          <w:sz w:val="24"/>
          <w:szCs w:val="20"/>
          <w:lang w:val="fr-CA"/>
        </w:rPr>
      </w:pPr>
      <w:r w:rsidRPr="000B2C53">
        <w:rPr>
          <w:rFonts w:ascii="Century Gothic" w:hAnsi="Century Gothic"/>
          <w:b w:val="0"/>
          <w:bCs/>
          <w:i/>
          <w:iCs/>
          <w:color w:val="auto"/>
          <w:sz w:val="24"/>
          <w:szCs w:val="20"/>
          <w:lang w:val="fr-CA"/>
        </w:rPr>
        <w:t xml:space="preserve">« </w:t>
      </w:r>
      <w:r w:rsidR="00D01662" w:rsidRPr="000B2C53">
        <w:rPr>
          <w:rFonts w:ascii="Century Gothic" w:hAnsi="Century Gothic"/>
          <w:b w:val="0"/>
          <w:bCs/>
          <w:i/>
          <w:iCs/>
          <w:color w:val="auto"/>
          <w:sz w:val="24"/>
          <w:szCs w:val="20"/>
          <w:lang w:val="fr-CA"/>
        </w:rPr>
        <w:t>Les organisateurs ont sous-évalué le nombre de participants. J’aurais aimé faire 2 ou 3 visites guidées. Impossible: presque tout était complet! J’aurais aimé entendre 2 conférences et voir le film. Impossible: la salle était beaucoup trop petite et sa forme en L n’était pas idéale.</w:t>
      </w:r>
      <w:r w:rsidRPr="000B2C53">
        <w:rPr>
          <w:rFonts w:ascii="Century Gothic" w:hAnsi="Century Gothic"/>
          <w:b w:val="0"/>
          <w:bCs/>
          <w:i/>
          <w:iCs/>
          <w:color w:val="auto"/>
          <w:sz w:val="24"/>
          <w:szCs w:val="20"/>
          <w:lang w:val="fr-CA"/>
        </w:rPr>
        <w:t xml:space="preserve"> »</w:t>
      </w:r>
    </w:p>
    <w:p w14:paraId="7C42D72C" w14:textId="69F6F879" w:rsidR="00D01662" w:rsidRPr="000B2C53" w:rsidRDefault="007553F0" w:rsidP="00D01662">
      <w:pPr>
        <w:pStyle w:val="Paragraphedeliste"/>
        <w:numPr>
          <w:ilvl w:val="0"/>
          <w:numId w:val="9"/>
        </w:numPr>
        <w:spacing w:after="200"/>
        <w:rPr>
          <w:rFonts w:ascii="Century Gothic" w:hAnsi="Century Gothic"/>
          <w:b w:val="0"/>
          <w:bCs/>
          <w:i/>
          <w:iCs/>
          <w:color w:val="auto"/>
          <w:sz w:val="24"/>
          <w:szCs w:val="20"/>
          <w:lang w:val="fr-CA"/>
        </w:rPr>
      </w:pPr>
      <w:r w:rsidRPr="000B2C53">
        <w:rPr>
          <w:rFonts w:ascii="Century Gothic" w:hAnsi="Century Gothic"/>
          <w:b w:val="0"/>
          <w:bCs/>
          <w:i/>
          <w:iCs/>
          <w:color w:val="auto"/>
          <w:sz w:val="24"/>
          <w:szCs w:val="20"/>
          <w:lang w:val="fr-CA"/>
        </w:rPr>
        <w:t xml:space="preserve">« </w:t>
      </w:r>
      <w:r w:rsidR="00D01662" w:rsidRPr="000B2C53">
        <w:rPr>
          <w:rFonts w:ascii="Century Gothic" w:hAnsi="Century Gothic"/>
          <w:b w:val="0"/>
          <w:bCs/>
          <w:i/>
          <w:iCs/>
          <w:color w:val="auto"/>
          <w:sz w:val="24"/>
          <w:szCs w:val="20"/>
          <w:lang w:val="fr-CA"/>
        </w:rPr>
        <w:t xml:space="preserve">Manque </w:t>
      </w:r>
      <w:r w:rsidRPr="000B2C53">
        <w:rPr>
          <w:rFonts w:ascii="Century Gothic" w:hAnsi="Century Gothic"/>
          <w:b w:val="0"/>
          <w:bCs/>
          <w:i/>
          <w:iCs/>
          <w:color w:val="auto"/>
          <w:sz w:val="24"/>
          <w:szCs w:val="20"/>
          <w:lang w:val="fr-CA"/>
        </w:rPr>
        <w:t>d’information</w:t>
      </w:r>
      <w:r w:rsidR="00D01662" w:rsidRPr="000B2C53">
        <w:rPr>
          <w:rFonts w:ascii="Century Gothic" w:hAnsi="Century Gothic"/>
          <w:b w:val="0"/>
          <w:bCs/>
          <w:i/>
          <w:iCs/>
          <w:color w:val="auto"/>
          <w:sz w:val="24"/>
          <w:szCs w:val="20"/>
          <w:lang w:val="fr-CA"/>
        </w:rPr>
        <w:t xml:space="preserve"> sur déroulement activités</w:t>
      </w:r>
      <w:r w:rsidRPr="000B2C53">
        <w:rPr>
          <w:rFonts w:ascii="Century Gothic" w:hAnsi="Century Gothic"/>
          <w:b w:val="0"/>
          <w:bCs/>
          <w:i/>
          <w:iCs/>
          <w:color w:val="auto"/>
          <w:sz w:val="24"/>
          <w:szCs w:val="20"/>
          <w:lang w:val="fr-CA"/>
        </w:rPr>
        <w:t xml:space="preserve"> »</w:t>
      </w:r>
    </w:p>
    <w:p w14:paraId="2B45B8F5" w14:textId="51359076" w:rsidR="00D01662" w:rsidRPr="000B2C53" w:rsidRDefault="0079233E" w:rsidP="00D01662">
      <w:pPr>
        <w:pStyle w:val="Paragraphedeliste"/>
        <w:numPr>
          <w:ilvl w:val="0"/>
          <w:numId w:val="9"/>
        </w:numPr>
        <w:spacing w:after="200"/>
        <w:rPr>
          <w:rFonts w:ascii="Century Gothic" w:hAnsi="Century Gothic"/>
          <w:b w:val="0"/>
          <w:bCs/>
          <w:i/>
          <w:iCs/>
          <w:color w:val="auto"/>
          <w:sz w:val="24"/>
          <w:szCs w:val="20"/>
          <w:lang w:val="fr-CA"/>
        </w:rPr>
      </w:pPr>
      <w:r w:rsidRPr="000B2C53">
        <w:rPr>
          <w:rFonts w:ascii="Century Gothic" w:hAnsi="Century Gothic"/>
          <w:b w:val="0"/>
          <w:bCs/>
          <w:i/>
          <w:iCs/>
          <w:color w:val="auto"/>
          <w:sz w:val="24"/>
          <w:szCs w:val="20"/>
          <w:lang w:val="fr-CA"/>
        </w:rPr>
        <w:t xml:space="preserve">« </w:t>
      </w:r>
      <w:r w:rsidR="00D01662" w:rsidRPr="000B2C53">
        <w:rPr>
          <w:rFonts w:ascii="Century Gothic" w:hAnsi="Century Gothic"/>
          <w:b w:val="0"/>
          <w:bCs/>
          <w:i/>
          <w:iCs/>
          <w:color w:val="auto"/>
          <w:sz w:val="24"/>
          <w:szCs w:val="20"/>
          <w:lang w:val="fr-CA"/>
        </w:rPr>
        <w:t>J’aurais aimé participer au circuit patrimonial (inscription préalable aurait été utile</w:t>
      </w:r>
      <w:r w:rsidR="007553F0" w:rsidRPr="000B2C53">
        <w:rPr>
          <w:rFonts w:ascii="Century Gothic" w:hAnsi="Century Gothic"/>
          <w:b w:val="0"/>
          <w:bCs/>
          <w:i/>
          <w:iCs/>
          <w:color w:val="auto"/>
          <w:sz w:val="24"/>
          <w:szCs w:val="20"/>
          <w:lang w:val="fr-CA"/>
        </w:rPr>
        <w:t>) »</w:t>
      </w:r>
    </w:p>
    <w:p w14:paraId="2CD56027" w14:textId="5639707C" w:rsidR="00D01662" w:rsidRPr="000B2C53" w:rsidRDefault="0079233E" w:rsidP="00D01662">
      <w:pPr>
        <w:pStyle w:val="Paragraphedeliste"/>
        <w:numPr>
          <w:ilvl w:val="0"/>
          <w:numId w:val="9"/>
        </w:numPr>
        <w:spacing w:after="200"/>
        <w:rPr>
          <w:rFonts w:ascii="Century Gothic" w:hAnsi="Century Gothic"/>
          <w:b w:val="0"/>
          <w:bCs/>
          <w:i/>
          <w:iCs/>
          <w:color w:val="auto"/>
          <w:sz w:val="24"/>
          <w:szCs w:val="20"/>
          <w:lang w:val="fr-CA"/>
        </w:rPr>
      </w:pPr>
      <w:r w:rsidRPr="000B2C53">
        <w:rPr>
          <w:rFonts w:ascii="Century Gothic" w:hAnsi="Century Gothic"/>
          <w:b w:val="0"/>
          <w:bCs/>
          <w:i/>
          <w:iCs/>
          <w:color w:val="auto"/>
          <w:sz w:val="24"/>
          <w:szCs w:val="20"/>
          <w:lang w:val="fr-CA"/>
        </w:rPr>
        <w:t xml:space="preserve">« </w:t>
      </w:r>
      <w:r w:rsidR="00D01662" w:rsidRPr="000B2C53">
        <w:rPr>
          <w:rFonts w:ascii="Century Gothic" w:hAnsi="Century Gothic"/>
          <w:b w:val="0"/>
          <w:bCs/>
          <w:i/>
          <w:iCs/>
          <w:color w:val="auto"/>
          <w:sz w:val="24"/>
          <w:szCs w:val="20"/>
          <w:lang w:val="fr-CA"/>
        </w:rPr>
        <w:t>Très intéressante et variées.</w:t>
      </w:r>
      <w:r w:rsidRPr="000B2C53">
        <w:rPr>
          <w:rFonts w:ascii="Century Gothic" w:hAnsi="Century Gothic"/>
          <w:b w:val="0"/>
          <w:bCs/>
          <w:i/>
          <w:iCs/>
          <w:color w:val="auto"/>
          <w:sz w:val="24"/>
          <w:szCs w:val="20"/>
          <w:lang w:val="fr-CA"/>
        </w:rPr>
        <w:t xml:space="preserve"> »</w:t>
      </w:r>
    </w:p>
    <w:p w14:paraId="10D68725" w14:textId="0613C60D" w:rsidR="00D01662" w:rsidRPr="000B2C53" w:rsidRDefault="0079233E" w:rsidP="00D01662">
      <w:pPr>
        <w:pStyle w:val="Paragraphedeliste"/>
        <w:numPr>
          <w:ilvl w:val="0"/>
          <w:numId w:val="9"/>
        </w:numPr>
        <w:spacing w:after="200"/>
        <w:rPr>
          <w:rFonts w:ascii="Century Gothic" w:hAnsi="Century Gothic"/>
          <w:b w:val="0"/>
          <w:bCs/>
          <w:i/>
          <w:iCs/>
          <w:color w:val="auto"/>
          <w:sz w:val="24"/>
          <w:szCs w:val="20"/>
          <w:lang w:val="fr-CA"/>
        </w:rPr>
      </w:pPr>
      <w:r w:rsidRPr="000B2C53">
        <w:rPr>
          <w:rFonts w:ascii="Century Gothic" w:hAnsi="Century Gothic"/>
          <w:b w:val="0"/>
          <w:bCs/>
          <w:i/>
          <w:iCs/>
          <w:color w:val="auto"/>
          <w:sz w:val="24"/>
          <w:szCs w:val="20"/>
          <w:lang w:val="fr-CA"/>
        </w:rPr>
        <w:t xml:space="preserve">« </w:t>
      </w:r>
      <w:r w:rsidR="00D01662" w:rsidRPr="000B2C53">
        <w:rPr>
          <w:rFonts w:ascii="Century Gothic" w:hAnsi="Century Gothic"/>
          <w:b w:val="0"/>
          <w:bCs/>
          <w:i/>
          <w:iCs/>
          <w:color w:val="auto"/>
          <w:sz w:val="24"/>
          <w:szCs w:val="20"/>
          <w:lang w:val="fr-CA"/>
        </w:rPr>
        <w:t>On ne peut choisir sur le sondage plusieurs activités effectuées</w:t>
      </w:r>
      <w:r w:rsidRPr="000B2C53">
        <w:rPr>
          <w:rFonts w:ascii="Century Gothic" w:hAnsi="Century Gothic"/>
          <w:b w:val="0"/>
          <w:bCs/>
          <w:i/>
          <w:iCs/>
          <w:color w:val="auto"/>
          <w:sz w:val="24"/>
          <w:szCs w:val="20"/>
          <w:lang w:val="fr-CA"/>
        </w:rPr>
        <w:t xml:space="preserve"> »</w:t>
      </w:r>
    </w:p>
    <w:p w14:paraId="110B5B27" w14:textId="5927F970" w:rsidR="00D01662" w:rsidRPr="000B2C53" w:rsidRDefault="0079233E" w:rsidP="00D01662">
      <w:pPr>
        <w:pStyle w:val="Paragraphedeliste"/>
        <w:numPr>
          <w:ilvl w:val="0"/>
          <w:numId w:val="9"/>
        </w:numPr>
        <w:spacing w:after="200"/>
        <w:rPr>
          <w:rFonts w:ascii="Century Gothic" w:hAnsi="Century Gothic"/>
          <w:b w:val="0"/>
          <w:bCs/>
          <w:i/>
          <w:iCs/>
          <w:color w:val="auto"/>
          <w:sz w:val="24"/>
          <w:szCs w:val="20"/>
          <w:lang w:val="fr-CA"/>
        </w:rPr>
      </w:pPr>
      <w:r w:rsidRPr="000B2C53">
        <w:rPr>
          <w:rFonts w:ascii="Century Gothic" w:hAnsi="Century Gothic"/>
          <w:b w:val="0"/>
          <w:bCs/>
          <w:i/>
          <w:iCs/>
          <w:color w:val="auto"/>
          <w:sz w:val="24"/>
          <w:szCs w:val="20"/>
          <w:lang w:val="fr-CA"/>
        </w:rPr>
        <w:t>« Merci</w:t>
      </w:r>
      <w:r w:rsidR="00D01662" w:rsidRPr="000B2C53">
        <w:rPr>
          <w:rFonts w:ascii="Century Gothic" w:hAnsi="Century Gothic"/>
          <w:b w:val="0"/>
          <w:bCs/>
          <w:i/>
          <w:iCs/>
          <w:color w:val="auto"/>
          <w:sz w:val="24"/>
          <w:szCs w:val="20"/>
          <w:lang w:val="fr-CA"/>
        </w:rPr>
        <w:t xml:space="preserve"> </w:t>
      </w:r>
      <w:r w:rsidR="007553F0" w:rsidRPr="000B2C53">
        <w:rPr>
          <w:rFonts w:ascii="Century Gothic" w:hAnsi="Century Gothic"/>
          <w:b w:val="0"/>
          <w:bCs/>
          <w:i/>
          <w:iCs/>
          <w:color w:val="auto"/>
          <w:sz w:val="24"/>
          <w:szCs w:val="20"/>
          <w:lang w:val="fr-CA"/>
        </w:rPr>
        <w:t>à</w:t>
      </w:r>
      <w:r w:rsidR="00D01662" w:rsidRPr="000B2C53">
        <w:rPr>
          <w:rFonts w:ascii="Century Gothic" w:hAnsi="Century Gothic"/>
          <w:b w:val="0"/>
          <w:bCs/>
          <w:i/>
          <w:iCs/>
          <w:color w:val="auto"/>
          <w:sz w:val="24"/>
          <w:szCs w:val="20"/>
          <w:lang w:val="fr-CA"/>
        </w:rPr>
        <w:t xml:space="preserve"> tous ! »</w:t>
      </w:r>
    </w:p>
    <w:p w14:paraId="55C47649" w14:textId="7BB4B04B" w:rsidR="00D9634A" w:rsidRPr="00C30039" w:rsidRDefault="00D9634A" w:rsidP="00D01662">
      <w:pPr>
        <w:pStyle w:val="Paragraphedeliste"/>
        <w:spacing w:after="200"/>
        <w:rPr>
          <w:rFonts w:ascii="Century Gothic" w:hAnsi="Century Gothic"/>
          <w:color w:val="auto"/>
          <w:lang w:val="fr-CA"/>
        </w:rPr>
      </w:pPr>
    </w:p>
    <w:p w14:paraId="6898290F" w14:textId="692236FF" w:rsidR="004716F5" w:rsidRPr="0079233E" w:rsidRDefault="004716F5" w:rsidP="00BA0464">
      <w:pPr>
        <w:spacing w:after="200"/>
        <w:rPr>
          <w:rFonts w:ascii="Century Gothic" w:hAnsi="Century Gothic"/>
          <w:b w:val="0"/>
          <w:bCs/>
          <w:color w:val="auto"/>
          <w:u w:val="single"/>
          <w:lang w:val="fr-CA"/>
        </w:rPr>
      </w:pPr>
      <w:r w:rsidRPr="0079233E">
        <w:rPr>
          <w:rFonts w:ascii="Century Gothic" w:hAnsi="Century Gothic"/>
          <w:b w:val="0"/>
          <w:bCs/>
          <w:color w:val="auto"/>
          <w:u w:val="single"/>
          <w:lang w:val="fr-CA"/>
        </w:rPr>
        <w:t>Activités</w:t>
      </w:r>
      <w:r w:rsidR="00824D0E" w:rsidRPr="0079233E">
        <w:rPr>
          <w:rFonts w:ascii="Century Gothic" w:hAnsi="Century Gothic"/>
          <w:b w:val="0"/>
          <w:bCs/>
          <w:color w:val="auto"/>
          <w:u w:val="single"/>
          <w:lang w:val="fr-CA"/>
        </w:rPr>
        <w:t xml:space="preserve"> préférées</w:t>
      </w:r>
    </w:p>
    <w:p w14:paraId="10D69396" w14:textId="12D9D439" w:rsidR="004716F5" w:rsidRPr="000B2C53" w:rsidRDefault="00D41A8B" w:rsidP="007F3476">
      <w:pPr>
        <w:pStyle w:val="Paragraphedeliste"/>
        <w:numPr>
          <w:ilvl w:val="0"/>
          <w:numId w:val="5"/>
        </w:numPr>
        <w:spacing w:after="200"/>
        <w:rPr>
          <w:rFonts w:ascii="Century Gothic" w:hAnsi="Century Gothic"/>
          <w:b w:val="0"/>
          <w:bCs/>
          <w:i/>
          <w:iCs/>
          <w:color w:val="auto"/>
          <w:sz w:val="24"/>
          <w:szCs w:val="20"/>
          <w:lang w:val="fr-CA"/>
        </w:rPr>
      </w:pPr>
      <w:r w:rsidRPr="000B2C53">
        <w:rPr>
          <w:rFonts w:ascii="Century Gothic" w:hAnsi="Century Gothic"/>
          <w:b w:val="0"/>
          <w:bCs/>
          <w:i/>
          <w:iCs/>
          <w:color w:val="auto"/>
          <w:sz w:val="24"/>
          <w:szCs w:val="20"/>
          <w:lang w:val="fr-CA"/>
        </w:rPr>
        <w:t xml:space="preserve">« </w:t>
      </w:r>
      <w:r w:rsidR="00824D0E" w:rsidRPr="000B2C53">
        <w:rPr>
          <w:rFonts w:ascii="Century Gothic" w:hAnsi="Century Gothic"/>
          <w:b w:val="0"/>
          <w:bCs/>
          <w:i/>
          <w:iCs/>
          <w:color w:val="auto"/>
          <w:sz w:val="24"/>
          <w:szCs w:val="20"/>
        </w:rPr>
        <w:t>La table de la note verte</w:t>
      </w:r>
      <w:r w:rsidR="00903423" w:rsidRPr="000B2C53">
        <w:rPr>
          <w:rFonts w:ascii="Century Gothic" w:hAnsi="Century Gothic"/>
          <w:b w:val="0"/>
          <w:bCs/>
          <w:i/>
          <w:iCs/>
          <w:color w:val="auto"/>
          <w:sz w:val="24"/>
          <w:szCs w:val="20"/>
        </w:rPr>
        <w:t xml:space="preserve"> »</w:t>
      </w:r>
    </w:p>
    <w:p w14:paraId="1C087FF7" w14:textId="0C64D205" w:rsidR="00824D0E" w:rsidRPr="000B2C53" w:rsidRDefault="00903423" w:rsidP="007F3476">
      <w:pPr>
        <w:pStyle w:val="Paragraphedeliste"/>
        <w:numPr>
          <w:ilvl w:val="0"/>
          <w:numId w:val="5"/>
        </w:numPr>
        <w:spacing w:after="200"/>
        <w:rPr>
          <w:rFonts w:ascii="Century Gothic" w:hAnsi="Century Gothic"/>
          <w:b w:val="0"/>
          <w:bCs/>
          <w:i/>
          <w:iCs/>
          <w:color w:val="auto"/>
          <w:sz w:val="24"/>
          <w:szCs w:val="20"/>
          <w:lang w:val="fr-CA"/>
        </w:rPr>
      </w:pPr>
      <w:r w:rsidRPr="000B2C53">
        <w:rPr>
          <w:rFonts w:ascii="Century Gothic" w:hAnsi="Century Gothic"/>
          <w:b w:val="0"/>
          <w:bCs/>
          <w:i/>
          <w:iCs/>
          <w:color w:val="auto"/>
          <w:sz w:val="24"/>
          <w:szCs w:val="20"/>
        </w:rPr>
        <w:t xml:space="preserve">« </w:t>
      </w:r>
      <w:r w:rsidR="00824D0E" w:rsidRPr="000B2C53">
        <w:rPr>
          <w:rFonts w:ascii="Century Gothic" w:hAnsi="Century Gothic"/>
          <w:b w:val="0"/>
          <w:bCs/>
          <w:i/>
          <w:iCs/>
          <w:color w:val="auto"/>
          <w:sz w:val="24"/>
          <w:szCs w:val="20"/>
        </w:rPr>
        <w:t>Tout</w:t>
      </w:r>
      <w:r w:rsidRPr="000B2C53">
        <w:rPr>
          <w:rFonts w:ascii="Century Gothic" w:hAnsi="Century Gothic"/>
          <w:b w:val="0"/>
          <w:bCs/>
          <w:i/>
          <w:iCs/>
          <w:color w:val="auto"/>
          <w:sz w:val="24"/>
          <w:szCs w:val="20"/>
        </w:rPr>
        <w:t xml:space="preserve"> »</w:t>
      </w:r>
    </w:p>
    <w:p w14:paraId="5F9FA692" w14:textId="27A823D6" w:rsidR="00903423" w:rsidRPr="000B2C53" w:rsidRDefault="00903423" w:rsidP="007F3476">
      <w:pPr>
        <w:pStyle w:val="Paragraphedeliste"/>
        <w:numPr>
          <w:ilvl w:val="0"/>
          <w:numId w:val="5"/>
        </w:numPr>
        <w:spacing w:after="200"/>
        <w:rPr>
          <w:rFonts w:ascii="Century Gothic" w:hAnsi="Century Gothic"/>
          <w:b w:val="0"/>
          <w:bCs/>
          <w:i/>
          <w:iCs/>
          <w:color w:val="auto"/>
          <w:sz w:val="24"/>
          <w:szCs w:val="20"/>
          <w:lang w:val="fr-CA"/>
        </w:rPr>
      </w:pPr>
      <w:r w:rsidRPr="000B2C53">
        <w:rPr>
          <w:rFonts w:ascii="Century Gothic" w:hAnsi="Century Gothic"/>
          <w:b w:val="0"/>
          <w:bCs/>
          <w:i/>
          <w:iCs/>
          <w:color w:val="auto"/>
          <w:sz w:val="24"/>
          <w:szCs w:val="20"/>
        </w:rPr>
        <w:t>« Le toit avec les outils et nourriture autochtones »</w:t>
      </w:r>
    </w:p>
    <w:p w14:paraId="23B2560E" w14:textId="03D2A69A" w:rsidR="00903423" w:rsidRPr="000B2C53" w:rsidRDefault="00903423" w:rsidP="007F3476">
      <w:pPr>
        <w:pStyle w:val="Paragraphedeliste"/>
        <w:numPr>
          <w:ilvl w:val="0"/>
          <w:numId w:val="5"/>
        </w:numPr>
        <w:spacing w:after="200"/>
        <w:rPr>
          <w:rFonts w:ascii="Century Gothic" w:hAnsi="Century Gothic"/>
          <w:b w:val="0"/>
          <w:bCs/>
          <w:i/>
          <w:iCs/>
          <w:color w:val="auto"/>
          <w:sz w:val="24"/>
          <w:szCs w:val="20"/>
          <w:lang w:val="fr-CA"/>
        </w:rPr>
      </w:pPr>
      <w:r w:rsidRPr="000B2C53">
        <w:rPr>
          <w:rFonts w:ascii="Century Gothic" w:hAnsi="Century Gothic"/>
          <w:b w:val="0"/>
          <w:bCs/>
          <w:i/>
          <w:iCs/>
          <w:color w:val="auto"/>
          <w:sz w:val="24"/>
          <w:szCs w:val="20"/>
          <w:lang w:val="fr-CA"/>
        </w:rPr>
        <w:t xml:space="preserve">« </w:t>
      </w:r>
      <w:r w:rsidRPr="000B2C53">
        <w:rPr>
          <w:rFonts w:ascii="Century Gothic" w:hAnsi="Century Gothic"/>
          <w:b w:val="0"/>
          <w:bCs/>
          <w:i/>
          <w:iCs/>
          <w:color w:val="auto"/>
          <w:sz w:val="24"/>
          <w:szCs w:val="20"/>
        </w:rPr>
        <w:t>La présentation du maire et le film Sibi »</w:t>
      </w:r>
    </w:p>
    <w:p w14:paraId="14E396A1" w14:textId="2D07678D" w:rsidR="00903423" w:rsidRPr="000B2C53" w:rsidRDefault="003B1EB3" w:rsidP="007F3476">
      <w:pPr>
        <w:pStyle w:val="Paragraphedeliste"/>
        <w:numPr>
          <w:ilvl w:val="0"/>
          <w:numId w:val="5"/>
        </w:numPr>
        <w:spacing w:after="200"/>
        <w:rPr>
          <w:rFonts w:ascii="Century Gothic" w:hAnsi="Century Gothic"/>
          <w:b w:val="0"/>
          <w:bCs/>
          <w:i/>
          <w:iCs/>
          <w:color w:val="auto"/>
          <w:sz w:val="24"/>
          <w:szCs w:val="20"/>
          <w:lang w:val="fr-CA"/>
        </w:rPr>
      </w:pPr>
      <w:r w:rsidRPr="000B2C53">
        <w:rPr>
          <w:rFonts w:ascii="Century Gothic" w:hAnsi="Century Gothic"/>
          <w:b w:val="0"/>
          <w:bCs/>
          <w:i/>
          <w:iCs/>
          <w:color w:val="auto"/>
          <w:sz w:val="24"/>
          <w:szCs w:val="20"/>
          <w:lang w:val="fr-CA"/>
        </w:rPr>
        <w:t xml:space="preserve">« </w:t>
      </w:r>
      <w:r w:rsidRPr="000B2C53">
        <w:rPr>
          <w:rFonts w:ascii="Century Gothic" w:hAnsi="Century Gothic"/>
          <w:b w:val="0"/>
          <w:bCs/>
          <w:i/>
          <w:iCs/>
          <w:color w:val="auto"/>
          <w:sz w:val="24"/>
          <w:szCs w:val="20"/>
        </w:rPr>
        <w:t>J'ai aimé que tous les membres soient représentés et que ce soit bien adapté aux personnes ayant des besoins spéciaux, ils ont pu tirer beaucoup de profit de l'activité éducative. »</w:t>
      </w:r>
    </w:p>
    <w:p w14:paraId="2C5087D0" w14:textId="132BF541" w:rsidR="003B1EB3" w:rsidRPr="000B2C53" w:rsidRDefault="003B1EB3" w:rsidP="007F3476">
      <w:pPr>
        <w:pStyle w:val="Paragraphedeliste"/>
        <w:numPr>
          <w:ilvl w:val="0"/>
          <w:numId w:val="5"/>
        </w:numPr>
        <w:spacing w:after="200"/>
        <w:rPr>
          <w:rFonts w:ascii="Century Gothic" w:hAnsi="Century Gothic"/>
          <w:b w:val="0"/>
          <w:bCs/>
          <w:i/>
          <w:iCs/>
          <w:color w:val="auto"/>
          <w:sz w:val="24"/>
          <w:szCs w:val="20"/>
          <w:lang w:val="fr-CA"/>
        </w:rPr>
      </w:pPr>
      <w:r w:rsidRPr="000B2C53">
        <w:rPr>
          <w:rFonts w:ascii="Century Gothic" w:hAnsi="Century Gothic"/>
          <w:b w:val="0"/>
          <w:bCs/>
          <w:i/>
          <w:iCs/>
          <w:color w:val="auto"/>
          <w:sz w:val="24"/>
          <w:szCs w:val="20"/>
        </w:rPr>
        <w:t>« Les visites »</w:t>
      </w:r>
    </w:p>
    <w:p w14:paraId="1576D240" w14:textId="09A1CAA4" w:rsidR="006324D5" w:rsidRPr="0079233E" w:rsidRDefault="007F3476" w:rsidP="00BA0464">
      <w:pPr>
        <w:spacing w:after="200"/>
        <w:rPr>
          <w:rFonts w:ascii="Century Gothic" w:hAnsi="Century Gothic"/>
          <w:b w:val="0"/>
          <w:bCs/>
          <w:color w:val="auto"/>
          <w:u w:val="single"/>
          <w:lang w:val="fr-CA"/>
        </w:rPr>
      </w:pPr>
      <w:r w:rsidRPr="0079233E">
        <w:rPr>
          <w:rFonts w:ascii="Century Gothic" w:hAnsi="Century Gothic"/>
          <w:b w:val="0"/>
          <w:bCs/>
          <w:color w:val="auto"/>
          <w:u w:val="single"/>
          <w:lang w:val="fr-CA"/>
        </w:rPr>
        <w:lastRenderedPageBreak/>
        <w:t>Recommandations</w:t>
      </w:r>
      <w:r w:rsidR="006324D5" w:rsidRPr="0079233E">
        <w:rPr>
          <w:rFonts w:ascii="Century Gothic" w:hAnsi="Century Gothic"/>
          <w:b w:val="0"/>
          <w:bCs/>
          <w:color w:val="auto"/>
          <w:u w:val="single"/>
          <w:lang w:val="fr-CA"/>
        </w:rPr>
        <w:t xml:space="preserve"> </w:t>
      </w:r>
      <w:r w:rsidR="00457DAA" w:rsidRPr="0079233E">
        <w:rPr>
          <w:rFonts w:ascii="Century Gothic" w:hAnsi="Century Gothic"/>
          <w:b w:val="0"/>
          <w:bCs/>
          <w:color w:val="auto"/>
          <w:u w:val="single"/>
          <w:lang w:val="fr-CA"/>
        </w:rPr>
        <w:t>pour le 28</w:t>
      </w:r>
      <w:r w:rsidR="00457DAA" w:rsidRPr="0079233E">
        <w:rPr>
          <w:rFonts w:ascii="Century Gothic" w:hAnsi="Century Gothic"/>
          <w:b w:val="0"/>
          <w:bCs/>
          <w:color w:val="auto"/>
          <w:u w:val="single"/>
          <w:vertAlign w:val="superscript"/>
          <w:lang w:val="fr-CA"/>
        </w:rPr>
        <w:t>e</w:t>
      </w:r>
      <w:r w:rsidR="00457DAA" w:rsidRPr="0079233E">
        <w:rPr>
          <w:rFonts w:ascii="Century Gothic" w:hAnsi="Century Gothic"/>
          <w:b w:val="0"/>
          <w:bCs/>
          <w:color w:val="auto"/>
          <w:u w:val="single"/>
          <w:lang w:val="fr-CA"/>
        </w:rPr>
        <w:t xml:space="preserve"> Salon du patrimoine</w:t>
      </w:r>
    </w:p>
    <w:p w14:paraId="47F1C9E0" w14:textId="5D789CA0" w:rsidR="008B6844" w:rsidRPr="000B2C53" w:rsidRDefault="00EA5282" w:rsidP="007F3476">
      <w:pPr>
        <w:pStyle w:val="Paragraphedeliste"/>
        <w:numPr>
          <w:ilvl w:val="0"/>
          <w:numId w:val="3"/>
        </w:numPr>
        <w:spacing w:after="200"/>
        <w:rPr>
          <w:rFonts w:ascii="Century Gothic" w:hAnsi="Century Gothic"/>
          <w:b w:val="0"/>
          <w:bCs/>
          <w:i/>
          <w:iCs/>
          <w:color w:val="auto"/>
          <w:sz w:val="24"/>
          <w:szCs w:val="20"/>
          <w:lang w:val="fr-CA"/>
        </w:rPr>
      </w:pPr>
      <w:r w:rsidRPr="000B2C53">
        <w:rPr>
          <w:rFonts w:ascii="Century Gothic" w:hAnsi="Century Gothic"/>
          <w:b w:val="0"/>
          <w:bCs/>
          <w:i/>
          <w:iCs/>
          <w:color w:val="auto"/>
          <w:sz w:val="24"/>
          <w:szCs w:val="20"/>
        </w:rPr>
        <w:t xml:space="preserve">« </w:t>
      </w:r>
      <w:r w:rsidR="007F3476" w:rsidRPr="000B2C53">
        <w:rPr>
          <w:rFonts w:ascii="Century Gothic" w:hAnsi="Century Gothic"/>
          <w:b w:val="0"/>
          <w:bCs/>
          <w:i/>
          <w:iCs/>
          <w:color w:val="auto"/>
          <w:sz w:val="24"/>
          <w:szCs w:val="20"/>
        </w:rPr>
        <w:t>Plus de navettes et plus de temps</w:t>
      </w:r>
      <w:r w:rsidRPr="000B2C53">
        <w:rPr>
          <w:rFonts w:ascii="Century Gothic" w:hAnsi="Century Gothic"/>
          <w:b w:val="0"/>
          <w:bCs/>
          <w:i/>
          <w:iCs/>
          <w:color w:val="auto"/>
          <w:sz w:val="24"/>
          <w:szCs w:val="20"/>
        </w:rPr>
        <w:t xml:space="preserve"> »</w:t>
      </w:r>
    </w:p>
    <w:p w14:paraId="027A09E2" w14:textId="3C304ABE" w:rsidR="00457DAA" w:rsidRPr="000B2C53" w:rsidRDefault="00B963BA" w:rsidP="007F3476">
      <w:pPr>
        <w:pStyle w:val="Paragraphedeliste"/>
        <w:numPr>
          <w:ilvl w:val="0"/>
          <w:numId w:val="3"/>
        </w:numPr>
        <w:spacing w:after="200"/>
        <w:rPr>
          <w:rFonts w:ascii="Century Gothic" w:hAnsi="Century Gothic"/>
          <w:b w:val="0"/>
          <w:bCs/>
          <w:i/>
          <w:iCs/>
          <w:color w:val="auto"/>
          <w:sz w:val="24"/>
          <w:szCs w:val="20"/>
          <w:lang w:val="fr-CA"/>
        </w:rPr>
      </w:pPr>
      <w:r w:rsidRPr="000B2C53">
        <w:rPr>
          <w:rFonts w:ascii="Century Gothic" w:hAnsi="Century Gothic"/>
          <w:b w:val="0"/>
          <w:bCs/>
          <w:i/>
          <w:iCs/>
          <w:color w:val="auto"/>
          <w:sz w:val="24"/>
          <w:szCs w:val="20"/>
        </w:rPr>
        <w:t xml:space="preserve">« </w:t>
      </w:r>
      <w:r w:rsidR="00457DAA" w:rsidRPr="000B2C53">
        <w:rPr>
          <w:rFonts w:ascii="Century Gothic" w:hAnsi="Century Gothic"/>
          <w:b w:val="0"/>
          <w:bCs/>
          <w:i/>
          <w:iCs/>
          <w:color w:val="auto"/>
          <w:sz w:val="24"/>
          <w:szCs w:val="20"/>
        </w:rPr>
        <w:t>Avoir plus de navettes pour les visites</w:t>
      </w:r>
      <w:r w:rsidRPr="000B2C53">
        <w:rPr>
          <w:rFonts w:ascii="Century Gothic" w:hAnsi="Century Gothic"/>
          <w:b w:val="0"/>
          <w:bCs/>
          <w:i/>
          <w:iCs/>
          <w:color w:val="auto"/>
          <w:sz w:val="24"/>
          <w:szCs w:val="20"/>
        </w:rPr>
        <w:t xml:space="preserve"> »</w:t>
      </w:r>
    </w:p>
    <w:p w14:paraId="2128701C" w14:textId="60E60771" w:rsidR="00457DAA" w:rsidRPr="000B2C53" w:rsidRDefault="00B963BA" w:rsidP="007F3476">
      <w:pPr>
        <w:pStyle w:val="Paragraphedeliste"/>
        <w:numPr>
          <w:ilvl w:val="0"/>
          <w:numId w:val="3"/>
        </w:numPr>
        <w:spacing w:after="200"/>
        <w:rPr>
          <w:rFonts w:ascii="Century Gothic" w:hAnsi="Century Gothic"/>
          <w:b w:val="0"/>
          <w:bCs/>
          <w:i/>
          <w:iCs/>
          <w:color w:val="auto"/>
          <w:sz w:val="24"/>
          <w:szCs w:val="20"/>
          <w:lang w:val="fr-CA"/>
        </w:rPr>
      </w:pPr>
      <w:r w:rsidRPr="000B2C53">
        <w:rPr>
          <w:rFonts w:ascii="Century Gothic" w:hAnsi="Century Gothic"/>
          <w:b w:val="0"/>
          <w:bCs/>
          <w:i/>
          <w:iCs/>
          <w:color w:val="auto"/>
          <w:sz w:val="24"/>
          <w:szCs w:val="20"/>
        </w:rPr>
        <w:t xml:space="preserve">« </w:t>
      </w:r>
      <w:r w:rsidR="00457DAA" w:rsidRPr="000B2C53">
        <w:rPr>
          <w:rFonts w:ascii="Century Gothic" w:hAnsi="Century Gothic"/>
          <w:b w:val="0"/>
          <w:bCs/>
          <w:i/>
          <w:iCs/>
          <w:color w:val="auto"/>
          <w:sz w:val="24"/>
          <w:szCs w:val="20"/>
        </w:rPr>
        <w:t>Programmation plus riche, horaires mieux réfléchis pour permettre d’assister à plus d’activités, visites guidées plus axées sur le patrimoine bâti, les maisons patrimoniales, etc.</w:t>
      </w:r>
      <w:r w:rsidRPr="000B2C53">
        <w:rPr>
          <w:rFonts w:ascii="Century Gothic" w:hAnsi="Century Gothic"/>
          <w:b w:val="0"/>
          <w:bCs/>
          <w:i/>
          <w:iCs/>
          <w:color w:val="auto"/>
          <w:sz w:val="24"/>
          <w:szCs w:val="20"/>
        </w:rPr>
        <w:t xml:space="preserve"> »</w:t>
      </w:r>
    </w:p>
    <w:p w14:paraId="314195A3" w14:textId="193B8827" w:rsidR="0029213F" w:rsidRPr="000B2C53" w:rsidRDefault="0029213F" w:rsidP="007F3476">
      <w:pPr>
        <w:pStyle w:val="Paragraphedeliste"/>
        <w:numPr>
          <w:ilvl w:val="0"/>
          <w:numId w:val="3"/>
        </w:numPr>
        <w:spacing w:after="200"/>
        <w:rPr>
          <w:rFonts w:ascii="Century Gothic" w:hAnsi="Century Gothic"/>
          <w:b w:val="0"/>
          <w:i/>
          <w:iCs/>
          <w:color w:val="auto"/>
          <w:sz w:val="24"/>
          <w:szCs w:val="20"/>
          <w:lang w:val="fr-CA"/>
        </w:rPr>
      </w:pPr>
      <w:r w:rsidRPr="000B2C53">
        <w:rPr>
          <w:rFonts w:ascii="Century Gothic" w:hAnsi="Century Gothic"/>
          <w:b w:val="0"/>
          <w:i/>
          <w:iCs/>
          <w:color w:val="auto"/>
          <w:sz w:val="24"/>
          <w:szCs w:val="20"/>
        </w:rPr>
        <w:t>« Il devrait y avoir des moyens pour attirer à l'intérêt et à la participation des jeunes. Peut-être annoncer les activités dans les écoles et les maisons de jeunes</w:t>
      </w:r>
      <w:r w:rsidR="000B2C53">
        <w:rPr>
          <w:rFonts w:ascii="Century Gothic" w:hAnsi="Century Gothic"/>
          <w:b w:val="0"/>
          <w:i/>
          <w:iCs/>
          <w:color w:val="auto"/>
          <w:sz w:val="24"/>
          <w:szCs w:val="20"/>
        </w:rPr>
        <w:t xml:space="preserve"> </w:t>
      </w:r>
      <w:r w:rsidRPr="000B2C53">
        <w:rPr>
          <w:rFonts w:ascii="Century Gothic" w:hAnsi="Century Gothic"/>
          <w:b w:val="0"/>
          <w:i/>
          <w:iCs/>
          <w:color w:val="auto"/>
          <w:sz w:val="24"/>
          <w:szCs w:val="20"/>
        </w:rPr>
        <w:t>»</w:t>
      </w:r>
    </w:p>
    <w:p w14:paraId="1152A17D" w14:textId="21861C79" w:rsidR="008B6844" w:rsidRPr="0079233E" w:rsidRDefault="008B6844" w:rsidP="00BA0464">
      <w:pPr>
        <w:spacing w:after="200"/>
        <w:rPr>
          <w:rFonts w:ascii="Century Gothic" w:hAnsi="Century Gothic"/>
          <w:b w:val="0"/>
          <w:bCs/>
          <w:color w:val="auto"/>
          <w:u w:val="single"/>
          <w:lang w:val="fr-CA"/>
        </w:rPr>
      </w:pPr>
      <w:r w:rsidRPr="0079233E">
        <w:rPr>
          <w:rFonts w:ascii="Century Gothic" w:hAnsi="Century Gothic"/>
          <w:b w:val="0"/>
          <w:bCs/>
          <w:color w:val="auto"/>
          <w:u w:val="single"/>
          <w:lang w:val="fr-CA"/>
        </w:rPr>
        <w:t xml:space="preserve">Autres </w:t>
      </w:r>
    </w:p>
    <w:p w14:paraId="17D3DF8A" w14:textId="26F410C8" w:rsidR="002C16C3" w:rsidRPr="000B2C53" w:rsidRDefault="00EA5282" w:rsidP="007F3476">
      <w:pPr>
        <w:pStyle w:val="Paragraphedeliste"/>
        <w:numPr>
          <w:ilvl w:val="0"/>
          <w:numId w:val="3"/>
        </w:numPr>
        <w:spacing w:after="200"/>
        <w:rPr>
          <w:rFonts w:ascii="Century Gothic" w:hAnsi="Century Gothic"/>
          <w:b w:val="0"/>
          <w:bCs/>
          <w:i/>
          <w:iCs/>
          <w:color w:val="auto"/>
          <w:sz w:val="24"/>
          <w:szCs w:val="20"/>
          <w:lang w:val="fr-CA"/>
        </w:rPr>
      </w:pPr>
      <w:r w:rsidRPr="000B2C53">
        <w:rPr>
          <w:rFonts w:ascii="Century Gothic" w:hAnsi="Century Gothic"/>
          <w:b w:val="0"/>
          <w:bCs/>
          <w:i/>
          <w:iCs/>
          <w:color w:val="auto"/>
          <w:sz w:val="24"/>
          <w:szCs w:val="20"/>
        </w:rPr>
        <w:t xml:space="preserve">« </w:t>
      </w:r>
      <w:r w:rsidR="009147D2" w:rsidRPr="000B2C53">
        <w:rPr>
          <w:rFonts w:ascii="Century Gothic" w:hAnsi="Century Gothic"/>
          <w:b w:val="0"/>
          <w:bCs/>
          <w:i/>
          <w:iCs/>
          <w:color w:val="auto"/>
          <w:sz w:val="24"/>
          <w:szCs w:val="20"/>
        </w:rPr>
        <w:t>J'aimerais voir plus de participation et d'assiduité des jeunes de la région</w:t>
      </w:r>
      <w:r w:rsidRPr="000B2C53">
        <w:rPr>
          <w:rFonts w:ascii="Century Gothic" w:hAnsi="Century Gothic"/>
          <w:b w:val="0"/>
          <w:bCs/>
          <w:i/>
          <w:iCs/>
          <w:color w:val="auto"/>
          <w:sz w:val="24"/>
          <w:szCs w:val="20"/>
        </w:rPr>
        <w:t xml:space="preserve"> »</w:t>
      </w:r>
    </w:p>
    <w:p w14:paraId="527F3C29" w14:textId="68E410E3" w:rsidR="009147D2" w:rsidRPr="000B2C53" w:rsidRDefault="00EA5282" w:rsidP="007F3476">
      <w:pPr>
        <w:pStyle w:val="Paragraphedeliste"/>
        <w:numPr>
          <w:ilvl w:val="0"/>
          <w:numId w:val="3"/>
        </w:numPr>
        <w:spacing w:after="200"/>
        <w:rPr>
          <w:rFonts w:ascii="Century Gothic" w:hAnsi="Century Gothic"/>
          <w:b w:val="0"/>
          <w:bCs/>
          <w:color w:val="auto"/>
          <w:sz w:val="24"/>
          <w:szCs w:val="20"/>
          <w:lang w:val="fr-CA"/>
        </w:rPr>
      </w:pPr>
      <w:r w:rsidRPr="000B2C53">
        <w:rPr>
          <w:rFonts w:ascii="Century Gothic" w:hAnsi="Century Gothic"/>
          <w:b w:val="0"/>
          <w:bCs/>
          <w:i/>
          <w:iCs/>
          <w:color w:val="auto"/>
          <w:sz w:val="24"/>
          <w:szCs w:val="20"/>
        </w:rPr>
        <w:t xml:space="preserve">« </w:t>
      </w:r>
      <w:r w:rsidR="009147D2" w:rsidRPr="000B2C53">
        <w:rPr>
          <w:rFonts w:ascii="Century Gothic" w:hAnsi="Century Gothic"/>
          <w:b w:val="0"/>
          <w:bCs/>
          <w:i/>
          <w:iCs/>
          <w:color w:val="auto"/>
          <w:sz w:val="24"/>
          <w:szCs w:val="20"/>
        </w:rPr>
        <w:t xml:space="preserve">Le 27e Salon m’a causé beaucoup de frustration et bien des déceptions. Cela dit, j’aime beaucoup votre association et je trouve que la sensibilisation au patrimoine historique est une cause noble et essentielle. Je souhaite continuer à participer à d’autres salons et rencontres au cours des années à venir. Souhaitons-nous un 28e Salon beaucoup plus </w:t>
      </w:r>
      <w:r w:rsidRPr="000B2C53">
        <w:rPr>
          <w:rFonts w:ascii="Century Gothic" w:hAnsi="Century Gothic"/>
          <w:b w:val="0"/>
          <w:bCs/>
          <w:i/>
          <w:iCs/>
          <w:color w:val="auto"/>
          <w:sz w:val="24"/>
          <w:szCs w:val="20"/>
        </w:rPr>
        <w:t>réussi</w:t>
      </w:r>
      <w:r w:rsidRPr="000B2C53">
        <w:rPr>
          <w:rFonts w:ascii="Century Gothic" w:hAnsi="Century Gothic"/>
          <w:b w:val="0"/>
          <w:bCs/>
          <w:color w:val="auto"/>
          <w:sz w:val="24"/>
          <w:szCs w:val="20"/>
        </w:rPr>
        <w:t xml:space="preserve"> ! » </w:t>
      </w:r>
    </w:p>
    <w:p w14:paraId="29A09C0D" w14:textId="52FE2BCB" w:rsidR="00C02DAC" w:rsidRPr="000B2C53" w:rsidRDefault="00C02DAC" w:rsidP="007F3476">
      <w:pPr>
        <w:pStyle w:val="Paragraphedeliste"/>
        <w:numPr>
          <w:ilvl w:val="0"/>
          <w:numId w:val="3"/>
        </w:numPr>
        <w:spacing w:after="200"/>
        <w:rPr>
          <w:rFonts w:ascii="Century Gothic" w:hAnsi="Century Gothic"/>
          <w:b w:val="0"/>
          <w:bCs/>
          <w:color w:val="auto"/>
          <w:sz w:val="24"/>
          <w:szCs w:val="20"/>
          <w:lang w:val="fr-CA"/>
        </w:rPr>
      </w:pPr>
      <w:r w:rsidRPr="000B2C53">
        <w:rPr>
          <w:rFonts w:ascii="Century Gothic" w:hAnsi="Century Gothic"/>
          <w:b w:val="0"/>
          <w:bCs/>
          <w:i/>
          <w:iCs/>
          <w:color w:val="auto"/>
          <w:sz w:val="24"/>
          <w:szCs w:val="20"/>
        </w:rPr>
        <w:t>« Il y avait beaucoup de gens et pas assez de place. »</w:t>
      </w:r>
    </w:p>
    <w:p w14:paraId="47D7256F" w14:textId="077BA44A" w:rsidR="00903423" w:rsidRPr="000B2C53" w:rsidRDefault="00903423" w:rsidP="007F3476">
      <w:pPr>
        <w:pStyle w:val="Paragraphedeliste"/>
        <w:numPr>
          <w:ilvl w:val="0"/>
          <w:numId w:val="3"/>
        </w:numPr>
        <w:spacing w:after="200"/>
        <w:rPr>
          <w:rFonts w:ascii="Century Gothic" w:hAnsi="Century Gothic"/>
          <w:b w:val="0"/>
          <w:i/>
          <w:iCs/>
          <w:color w:val="auto"/>
          <w:sz w:val="24"/>
          <w:szCs w:val="20"/>
          <w:lang w:val="fr-CA"/>
        </w:rPr>
      </w:pPr>
      <w:r w:rsidRPr="000B2C53">
        <w:rPr>
          <w:rFonts w:ascii="Century Gothic" w:hAnsi="Century Gothic"/>
          <w:b w:val="0"/>
          <w:i/>
          <w:iCs/>
          <w:color w:val="auto"/>
          <w:sz w:val="24"/>
          <w:szCs w:val="20"/>
        </w:rPr>
        <w:t>« Le site de Maniwaki, une ville où je n’étais jamais allé. »</w:t>
      </w:r>
    </w:p>
    <w:p w14:paraId="67C0539B" w14:textId="7BE2E15C" w:rsidR="002C16C3" w:rsidRPr="0079233E" w:rsidRDefault="002C16C3" w:rsidP="00BA0464">
      <w:pPr>
        <w:spacing w:after="200"/>
        <w:rPr>
          <w:rFonts w:ascii="Century Gothic" w:hAnsi="Century Gothic"/>
          <w:b w:val="0"/>
          <w:bCs/>
          <w:color w:val="auto"/>
          <w:u w:val="single"/>
          <w:lang w:val="fr-CA"/>
        </w:rPr>
      </w:pPr>
      <w:r w:rsidRPr="0079233E">
        <w:rPr>
          <w:rFonts w:ascii="Century Gothic" w:hAnsi="Century Gothic"/>
          <w:b w:val="0"/>
          <w:bCs/>
          <w:color w:val="auto"/>
          <w:u w:val="single"/>
          <w:lang w:val="fr-CA"/>
        </w:rPr>
        <w:t>Trajet</w:t>
      </w:r>
    </w:p>
    <w:p w14:paraId="7DDBC986" w14:textId="3C6C8C79" w:rsidR="002C16C3" w:rsidRPr="000B2C53" w:rsidRDefault="007553F0" w:rsidP="00C30039">
      <w:pPr>
        <w:pStyle w:val="Paragraphedeliste"/>
        <w:numPr>
          <w:ilvl w:val="0"/>
          <w:numId w:val="4"/>
        </w:numPr>
        <w:spacing w:after="200"/>
        <w:rPr>
          <w:rFonts w:ascii="Century Gothic" w:hAnsi="Century Gothic"/>
          <w:b w:val="0"/>
          <w:bCs/>
          <w:color w:val="auto"/>
          <w:sz w:val="24"/>
          <w:szCs w:val="20"/>
          <w:lang w:val="fr-CA"/>
        </w:rPr>
      </w:pPr>
      <w:r w:rsidRPr="000B2C53">
        <w:rPr>
          <w:rFonts w:ascii="Century Gothic" w:hAnsi="Century Gothic"/>
          <w:b w:val="0"/>
          <w:bCs/>
          <w:color w:val="auto"/>
          <w:sz w:val="24"/>
          <w:szCs w:val="20"/>
          <w:lang w:val="fr-CA"/>
        </w:rPr>
        <w:t xml:space="preserve">« </w:t>
      </w:r>
      <w:r w:rsidR="002C16C3" w:rsidRPr="000B2C53">
        <w:rPr>
          <w:rFonts w:ascii="Century Gothic" w:hAnsi="Century Gothic"/>
          <w:b w:val="0"/>
          <w:bCs/>
          <w:color w:val="auto"/>
          <w:sz w:val="24"/>
          <w:szCs w:val="20"/>
          <w:lang w:val="fr-CA"/>
        </w:rPr>
        <w:t>L’idée d’une navette était intéressante. Sans ça je n’y serais pas allé (même si le trajet était long et la route pénible!</w:t>
      </w:r>
      <w:r w:rsidR="000B2C53" w:rsidRPr="000B2C53">
        <w:rPr>
          <w:rFonts w:ascii="Century Gothic" w:hAnsi="Century Gothic"/>
          <w:b w:val="0"/>
          <w:bCs/>
          <w:color w:val="auto"/>
          <w:sz w:val="24"/>
          <w:szCs w:val="20"/>
          <w:lang w:val="fr-CA"/>
        </w:rPr>
        <w:t>) »</w:t>
      </w:r>
    </w:p>
    <w:sectPr w:rsidR="002C16C3" w:rsidRPr="000B2C53" w:rsidSect="00AB02A7">
      <w:headerReference w:type="default" r:id="rId43"/>
      <w:footerReference w:type="default" r:id="rId44"/>
      <w:pgSz w:w="11906" w:h="16838" w:code="9"/>
      <w:pgMar w:top="720" w:right="936" w:bottom="720" w:left="936" w:header="0" w:footer="289" w:gutter="0"/>
      <w:pgNumType w:start="1"/>
      <w:cols w:space="720"/>
      <w:docGrid w:linePitch="382"/>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061A707E" w14:textId="77777777" w:rsidR="00394064" w:rsidRDefault="00394064">
      <w:r>
        <w:separator/>
      </w:r>
    </w:p>
    <w:p w14:paraId="3F5A5429" w14:textId="77777777" w:rsidR="00394064" w:rsidRDefault="00394064"/>
  </w:endnote>
  <w:endnote w:type="continuationSeparator" w:id="0">
    <w:p w14:paraId="5C517C5D" w14:textId="77777777" w:rsidR="00394064" w:rsidRDefault="00394064">
      <w:r>
        <w:continuationSeparator/>
      </w:r>
    </w:p>
    <w:p w14:paraId="3D1CEE33" w14:textId="77777777" w:rsidR="00394064" w:rsidRDefault="00394064"/>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MS Mincho">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Century Gothic">
    <w:panose1 w:val="020B0502020202020204"/>
    <w:charset w:val="00"/>
    <w:family w:val="swiss"/>
    <w:pitch w:val="variable"/>
    <w:sig w:usb0="00000287" w:usb1="00000000" w:usb2="00000000" w:usb3="00000000" w:csb0="0000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890194395"/>
      <w:docPartObj>
        <w:docPartGallery w:val="Page Numbers (Bottom of Page)"/>
        <w:docPartUnique/>
      </w:docPartObj>
    </w:sdtPr>
    <w:sdtEndPr>
      <w:rPr>
        <w:noProof/>
      </w:rPr>
    </w:sdtEndPr>
    <w:sdtContent>
      <w:p w14:paraId="11484A9A" w14:textId="3C5F6502" w:rsidR="00DF027C" w:rsidRDefault="00DF027C">
        <w:pPr>
          <w:pStyle w:val="Pieddepage"/>
          <w:jc w:val="center"/>
        </w:pPr>
        <w:r>
          <w:rPr>
            <w:lang w:bidi="fr-FR"/>
          </w:rPr>
          <w:fldChar w:fldCharType="begin"/>
        </w:r>
        <w:r>
          <w:rPr>
            <w:lang w:bidi="fr-FR"/>
          </w:rPr>
          <w:instrText xml:space="preserve"> PAGE   \* MERGEFORMAT </w:instrText>
        </w:r>
        <w:r>
          <w:rPr>
            <w:lang w:bidi="fr-FR"/>
          </w:rPr>
          <w:fldChar w:fldCharType="separate"/>
        </w:r>
        <w:r w:rsidR="0091275B">
          <w:rPr>
            <w:noProof/>
            <w:lang w:bidi="fr-FR"/>
          </w:rPr>
          <w:t>2</w:t>
        </w:r>
        <w:r>
          <w:rPr>
            <w:noProof/>
            <w:lang w:bidi="fr-FR"/>
          </w:rPr>
          <w:fldChar w:fldCharType="end"/>
        </w:r>
      </w:p>
    </w:sdtContent>
  </w:sdt>
  <w:p w14:paraId="1D62B4BD" w14:textId="628ACA26" w:rsidR="00DF027C" w:rsidRDefault="00DF027C">
    <w:pPr>
      <w:pStyle w:val="Pieddepage"/>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6DFC008F" w14:textId="77777777" w:rsidR="00394064" w:rsidRDefault="00394064">
      <w:r>
        <w:separator/>
      </w:r>
    </w:p>
    <w:p w14:paraId="77AE6635" w14:textId="77777777" w:rsidR="00394064" w:rsidRDefault="00394064"/>
  </w:footnote>
  <w:footnote w:type="continuationSeparator" w:id="0">
    <w:p w14:paraId="5E0FDC07" w14:textId="77777777" w:rsidR="00394064" w:rsidRDefault="00394064">
      <w:r>
        <w:continuationSeparator/>
      </w:r>
    </w:p>
    <w:p w14:paraId="2178EEB5" w14:textId="77777777" w:rsidR="00394064" w:rsidRDefault="00394064"/>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10035" w:type="dxa"/>
      <w:tblBorders>
        <w:top w:val="single" w:sz="36" w:space="0" w:color="082A75" w:themeColor="text2"/>
        <w:left w:val="single" w:sz="36" w:space="0" w:color="082A75" w:themeColor="text2"/>
        <w:bottom w:val="single" w:sz="36" w:space="0" w:color="082A75" w:themeColor="text2"/>
        <w:right w:val="single" w:sz="36" w:space="0" w:color="082A75" w:themeColor="text2"/>
        <w:insideH w:val="single" w:sz="36" w:space="0" w:color="082A75" w:themeColor="text2"/>
        <w:insideV w:val="single" w:sz="36" w:space="0" w:color="082A75" w:themeColor="text2"/>
      </w:tblBorders>
      <w:tblLook w:val="0000" w:firstRow="0" w:lastRow="0" w:firstColumn="0" w:lastColumn="0" w:noHBand="0" w:noVBand="0"/>
    </w:tblPr>
    <w:tblGrid>
      <w:gridCol w:w="10035"/>
    </w:tblGrid>
    <w:tr w:rsidR="00D077E9" w14:paraId="413ACA01" w14:textId="77777777" w:rsidTr="00360494">
      <w:trPr>
        <w:trHeight w:val="978"/>
      </w:trPr>
      <w:tc>
        <w:tcPr>
          <w:tcW w:w="10035" w:type="dxa"/>
          <w:tcBorders>
            <w:top w:val="nil"/>
            <w:left w:val="nil"/>
            <w:bottom w:val="single" w:sz="36" w:space="0" w:color="34ABA2" w:themeColor="accent3"/>
            <w:right w:val="nil"/>
          </w:tcBorders>
        </w:tcPr>
        <w:p w14:paraId="7099395E" w14:textId="77777777" w:rsidR="00D077E9" w:rsidRDefault="00D077E9">
          <w:pPr>
            <w:pStyle w:val="En-tte"/>
          </w:pPr>
        </w:p>
      </w:tc>
    </w:tr>
  </w:tbl>
  <w:p w14:paraId="07644FC6" w14:textId="77777777" w:rsidR="00D077E9" w:rsidRDefault="00D077E9" w:rsidP="00D077E9">
    <w:pPr>
      <w:pStyle w:val="En-tte"/>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CF412CA"/>
    <w:multiLevelType w:val="hybridMultilevel"/>
    <w:tmpl w:val="24F89B2E"/>
    <w:lvl w:ilvl="0" w:tplc="0C0C0001">
      <w:start w:val="1"/>
      <w:numFmt w:val="bullet"/>
      <w:lvlText w:val=""/>
      <w:lvlJc w:val="left"/>
      <w:pPr>
        <w:ind w:left="720" w:hanging="360"/>
      </w:pPr>
      <w:rPr>
        <w:rFonts w:ascii="Symbol" w:hAnsi="Symbol" w:hint="default"/>
      </w:rPr>
    </w:lvl>
    <w:lvl w:ilvl="1" w:tplc="0C0C0003" w:tentative="1">
      <w:start w:val="1"/>
      <w:numFmt w:val="bullet"/>
      <w:lvlText w:val="o"/>
      <w:lvlJc w:val="left"/>
      <w:pPr>
        <w:ind w:left="1440" w:hanging="360"/>
      </w:pPr>
      <w:rPr>
        <w:rFonts w:ascii="Courier New" w:hAnsi="Courier New" w:hint="default"/>
      </w:rPr>
    </w:lvl>
    <w:lvl w:ilvl="2" w:tplc="0C0C0005" w:tentative="1">
      <w:start w:val="1"/>
      <w:numFmt w:val="bullet"/>
      <w:lvlText w:val=""/>
      <w:lvlJc w:val="left"/>
      <w:pPr>
        <w:ind w:left="2160" w:hanging="360"/>
      </w:pPr>
      <w:rPr>
        <w:rFonts w:ascii="Wingdings" w:hAnsi="Wingdings" w:hint="default"/>
      </w:rPr>
    </w:lvl>
    <w:lvl w:ilvl="3" w:tplc="0C0C0001" w:tentative="1">
      <w:start w:val="1"/>
      <w:numFmt w:val="bullet"/>
      <w:lvlText w:val=""/>
      <w:lvlJc w:val="left"/>
      <w:pPr>
        <w:ind w:left="2880" w:hanging="360"/>
      </w:pPr>
      <w:rPr>
        <w:rFonts w:ascii="Symbol" w:hAnsi="Symbol" w:hint="default"/>
      </w:rPr>
    </w:lvl>
    <w:lvl w:ilvl="4" w:tplc="0C0C0003" w:tentative="1">
      <w:start w:val="1"/>
      <w:numFmt w:val="bullet"/>
      <w:lvlText w:val="o"/>
      <w:lvlJc w:val="left"/>
      <w:pPr>
        <w:ind w:left="3600" w:hanging="360"/>
      </w:pPr>
      <w:rPr>
        <w:rFonts w:ascii="Courier New" w:hAnsi="Courier New" w:hint="default"/>
      </w:rPr>
    </w:lvl>
    <w:lvl w:ilvl="5" w:tplc="0C0C0005" w:tentative="1">
      <w:start w:val="1"/>
      <w:numFmt w:val="bullet"/>
      <w:lvlText w:val=""/>
      <w:lvlJc w:val="left"/>
      <w:pPr>
        <w:ind w:left="4320" w:hanging="360"/>
      </w:pPr>
      <w:rPr>
        <w:rFonts w:ascii="Wingdings" w:hAnsi="Wingdings" w:hint="default"/>
      </w:rPr>
    </w:lvl>
    <w:lvl w:ilvl="6" w:tplc="0C0C0001" w:tentative="1">
      <w:start w:val="1"/>
      <w:numFmt w:val="bullet"/>
      <w:lvlText w:val=""/>
      <w:lvlJc w:val="left"/>
      <w:pPr>
        <w:ind w:left="5040" w:hanging="360"/>
      </w:pPr>
      <w:rPr>
        <w:rFonts w:ascii="Symbol" w:hAnsi="Symbol" w:hint="default"/>
      </w:rPr>
    </w:lvl>
    <w:lvl w:ilvl="7" w:tplc="0C0C0003" w:tentative="1">
      <w:start w:val="1"/>
      <w:numFmt w:val="bullet"/>
      <w:lvlText w:val="o"/>
      <w:lvlJc w:val="left"/>
      <w:pPr>
        <w:ind w:left="5760" w:hanging="360"/>
      </w:pPr>
      <w:rPr>
        <w:rFonts w:ascii="Courier New" w:hAnsi="Courier New" w:hint="default"/>
      </w:rPr>
    </w:lvl>
    <w:lvl w:ilvl="8" w:tplc="0C0C0005" w:tentative="1">
      <w:start w:val="1"/>
      <w:numFmt w:val="bullet"/>
      <w:lvlText w:val=""/>
      <w:lvlJc w:val="left"/>
      <w:pPr>
        <w:ind w:left="6480" w:hanging="360"/>
      </w:pPr>
      <w:rPr>
        <w:rFonts w:ascii="Wingdings" w:hAnsi="Wingdings" w:hint="default"/>
      </w:rPr>
    </w:lvl>
  </w:abstractNum>
  <w:abstractNum w:abstractNumId="1" w15:restartNumberingAfterBreak="0">
    <w:nsid w:val="14BD3E16"/>
    <w:multiLevelType w:val="hybridMultilevel"/>
    <w:tmpl w:val="419440A8"/>
    <w:lvl w:ilvl="0" w:tplc="0C0C0001">
      <w:start w:val="1"/>
      <w:numFmt w:val="bullet"/>
      <w:lvlText w:val=""/>
      <w:lvlJc w:val="left"/>
      <w:pPr>
        <w:ind w:left="720" w:hanging="360"/>
      </w:pPr>
      <w:rPr>
        <w:rFonts w:ascii="Symbol" w:hAnsi="Symbol" w:hint="default"/>
      </w:rPr>
    </w:lvl>
    <w:lvl w:ilvl="1" w:tplc="0C0C0003" w:tentative="1">
      <w:start w:val="1"/>
      <w:numFmt w:val="bullet"/>
      <w:lvlText w:val="o"/>
      <w:lvlJc w:val="left"/>
      <w:pPr>
        <w:ind w:left="1440" w:hanging="360"/>
      </w:pPr>
      <w:rPr>
        <w:rFonts w:ascii="Courier New" w:hAnsi="Courier New" w:hint="default"/>
      </w:rPr>
    </w:lvl>
    <w:lvl w:ilvl="2" w:tplc="0C0C0005" w:tentative="1">
      <w:start w:val="1"/>
      <w:numFmt w:val="bullet"/>
      <w:lvlText w:val=""/>
      <w:lvlJc w:val="left"/>
      <w:pPr>
        <w:ind w:left="2160" w:hanging="360"/>
      </w:pPr>
      <w:rPr>
        <w:rFonts w:ascii="Wingdings" w:hAnsi="Wingdings" w:hint="default"/>
      </w:rPr>
    </w:lvl>
    <w:lvl w:ilvl="3" w:tplc="0C0C0001" w:tentative="1">
      <w:start w:val="1"/>
      <w:numFmt w:val="bullet"/>
      <w:lvlText w:val=""/>
      <w:lvlJc w:val="left"/>
      <w:pPr>
        <w:ind w:left="2880" w:hanging="360"/>
      </w:pPr>
      <w:rPr>
        <w:rFonts w:ascii="Symbol" w:hAnsi="Symbol" w:hint="default"/>
      </w:rPr>
    </w:lvl>
    <w:lvl w:ilvl="4" w:tplc="0C0C0003" w:tentative="1">
      <w:start w:val="1"/>
      <w:numFmt w:val="bullet"/>
      <w:lvlText w:val="o"/>
      <w:lvlJc w:val="left"/>
      <w:pPr>
        <w:ind w:left="3600" w:hanging="360"/>
      </w:pPr>
      <w:rPr>
        <w:rFonts w:ascii="Courier New" w:hAnsi="Courier New" w:hint="default"/>
      </w:rPr>
    </w:lvl>
    <w:lvl w:ilvl="5" w:tplc="0C0C0005" w:tentative="1">
      <w:start w:val="1"/>
      <w:numFmt w:val="bullet"/>
      <w:lvlText w:val=""/>
      <w:lvlJc w:val="left"/>
      <w:pPr>
        <w:ind w:left="4320" w:hanging="360"/>
      </w:pPr>
      <w:rPr>
        <w:rFonts w:ascii="Wingdings" w:hAnsi="Wingdings" w:hint="default"/>
      </w:rPr>
    </w:lvl>
    <w:lvl w:ilvl="6" w:tplc="0C0C0001" w:tentative="1">
      <w:start w:val="1"/>
      <w:numFmt w:val="bullet"/>
      <w:lvlText w:val=""/>
      <w:lvlJc w:val="left"/>
      <w:pPr>
        <w:ind w:left="5040" w:hanging="360"/>
      </w:pPr>
      <w:rPr>
        <w:rFonts w:ascii="Symbol" w:hAnsi="Symbol" w:hint="default"/>
      </w:rPr>
    </w:lvl>
    <w:lvl w:ilvl="7" w:tplc="0C0C0003" w:tentative="1">
      <w:start w:val="1"/>
      <w:numFmt w:val="bullet"/>
      <w:lvlText w:val="o"/>
      <w:lvlJc w:val="left"/>
      <w:pPr>
        <w:ind w:left="5760" w:hanging="360"/>
      </w:pPr>
      <w:rPr>
        <w:rFonts w:ascii="Courier New" w:hAnsi="Courier New" w:hint="default"/>
      </w:rPr>
    </w:lvl>
    <w:lvl w:ilvl="8" w:tplc="0C0C0005" w:tentative="1">
      <w:start w:val="1"/>
      <w:numFmt w:val="bullet"/>
      <w:lvlText w:val=""/>
      <w:lvlJc w:val="left"/>
      <w:pPr>
        <w:ind w:left="6480" w:hanging="360"/>
      </w:pPr>
      <w:rPr>
        <w:rFonts w:ascii="Wingdings" w:hAnsi="Wingdings" w:hint="default"/>
      </w:rPr>
    </w:lvl>
  </w:abstractNum>
  <w:abstractNum w:abstractNumId="2" w15:restartNumberingAfterBreak="0">
    <w:nsid w:val="1C17494B"/>
    <w:multiLevelType w:val="hybridMultilevel"/>
    <w:tmpl w:val="27EE5A9A"/>
    <w:lvl w:ilvl="0" w:tplc="0C0C0001">
      <w:start w:val="1"/>
      <w:numFmt w:val="bullet"/>
      <w:lvlText w:val=""/>
      <w:lvlJc w:val="left"/>
      <w:pPr>
        <w:ind w:left="720" w:hanging="360"/>
      </w:pPr>
      <w:rPr>
        <w:rFonts w:ascii="Symbol" w:hAnsi="Symbol" w:hint="default"/>
      </w:rPr>
    </w:lvl>
    <w:lvl w:ilvl="1" w:tplc="0C0C0003" w:tentative="1">
      <w:start w:val="1"/>
      <w:numFmt w:val="bullet"/>
      <w:lvlText w:val="o"/>
      <w:lvlJc w:val="left"/>
      <w:pPr>
        <w:ind w:left="1440" w:hanging="360"/>
      </w:pPr>
      <w:rPr>
        <w:rFonts w:ascii="Courier New" w:hAnsi="Courier New" w:hint="default"/>
      </w:rPr>
    </w:lvl>
    <w:lvl w:ilvl="2" w:tplc="0C0C0005" w:tentative="1">
      <w:start w:val="1"/>
      <w:numFmt w:val="bullet"/>
      <w:lvlText w:val=""/>
      <w:lvlJc w:val="left"/>
      <w:pPr>
        <w:ind w:left="2160" w:hanging="360"/>
      </w:pPr>
      <w:rPr>
        <w:rFonts w:ascii="Wingdings" w:hAnsi="Wingdings" w:hint="default"/>
      </w:rPr>
    </w:lvl>
    <w:lvl w:ilvl="3" w:tplc="0C0C0001" w:tentative="1">
      <w:start w:val="1"/>
      <w:numFmt w:val="bullet"/>
      <w:lvlText w:val=""/>
      <w:lvlJc w:val="left"/>
      <w:pPr>
        <w:ind w:left="2880" w:hanging="360"/>
      </w:pPr>
      <w:rPr>
        <w:rFonts w:ascii="Symbol" w:hAnsi="Symbol" w:hint="default"/>
      </w:rPr>
    </w:lvl>
    <w:lvl w:ilvl="4" w:tplc="0C0C0003" w:tentative="1">
      <w:start w:val="1"/>
      <w:numFmt w:val="bullet"/>
      <w:lvlText w:val="o"/>
      <w:lvlJc w:val="left"/>
      <w:pPr>
        <w:ind w:left="3600" w:hanging="360"/>
      </w:pPr>
      <w:rPr>
        <w:rFonts w:ascii="Courier New" w:hAnsi="Courier New" w:hint="default"/>
      </w:rPr>
    </w:lvl>
    <w:lvl w:ilvl="5" w:tplc="0C0C0005" w:tentative="1">
      <w:start w:val="1"/>
      <w:numFmt w:val="bullet"/>
      <w:lvlText w:val=""/>
      <w:lvlJc w:val="left"/>
      <w:pPr>
        <w:ind w:left="4320" w:hanging="360"/>
      </w:pPr>
      <w:rPr>
        <w:rFonts w:ascii="Wingdings" w:hAnsi="Wingdings" w:hint="default"/>
      </w:rPr>
    </w:lvl>
    <w:lvl w:ilvl="6" w:tplc="0C0C0001" w:tentative="1">
      <w:start w:val="1"/>
      <w:numFmt w:val="bullet"/>
      <w:lvlText w:val=""/>
      <w:lvlJc w:val="left"/>
      <w:pPr>
        <w:ind w:left="5040" w:hanging="360"/>
      </w:pPr>
      <w:rPr>
        <w:rFonts w:ascii="Symbol" w:hAnsi="Symbol" w:hint="default"/>
      </w:rPr>
    </w:lvl>
    <w:lvl w:ilvl="7" w:tplc="0C0C0003" w:tentative="1">
      <w:start w:val="1"/>
      <w:numFmt w:val="bullet"/>
      <w:lvlText w:val="o"/>
      <w:lvlJc w:val="left"/>
      <w:pPr>
        <w:ind w:left="5760" w:hanging="360"/>
      </w:pPr>
      <w:rPr>
        <w:rFonts w:ascii="Courier New" w:hAnsi="Courier New" w:hint="default"/>
      </w:rPr>
    </w:lvl>
    <w:lvl w:ilvl="8" w:tplc="0C0C0005" w:tentative="1">
      <w:start w:val="1"/>
      <w:numFmt w:val="bullet"/>
      <w:lvlText w:val=""/>
      <w:lvlJc w:val="left"/>
      <w:pPr>
        <w:ind w:left="6480" w:hanging="360"/>
      </w:pPr>
      <w:rPr>
        <w:rFonts w:ascii="Wingdings" w:hAnsi="Wingdings" w:hint="default"/>
      </w:rPr>
    </w:lvl>
  </w:abstractNum>
  <w:abstractNum w:abstractNumId="3" w15:restartNumberingAfterBreak="0">
    <w:nsid w:val="2242699E"/>
    <w:multiLevelType w:val="hybridMultilevel"/>
    <w:tmpl w:val="943676EA"/>
    <w:lvl w:ilvl="0" w:tplc="0C0C0001">
      <w:start w:val="1"/>
      <w:numFmt w:val="bullet"/>
      <w:lvlText w:val=""/>
      <w:lvlJc w:val="left"/>
      <w:pPr>
        <w:ind w:left="1080" w:hanging="360"/>
      </w:pPr>
      <w:rPr>
        <w:rFonts w:ascii="Symbol" w:hAnsi="Symbol" w:hint="default"/>
      </w:rPr>
    </w:lvl>
    <w:lvl w:ilvl="1" w:tplc="0C0C0003" w:tentative="1">
      <w:start w:val="1"/>
      <w:numFmt w:val="bullet"/>
      <w:lvlText w:val="o"/>
      <w:lvlJc w:val="left"/>
      <w:pPr>
        <w:ind w:left="1800" w:hanging="360"/>
      </w:pPr>
      <w:rPr>
        <w:rFonts w:ascii="Courier New" w:hAnsi="Courier New" w:hint="default"/>
      </w:rPr>
    </w:lvl>
    <w:lvl w:ilvl="2" w:tplc="0C0C0005" w:tentative="1">
      <w:start w:val="1"/>
      <w:numFmt w:val="bullet"/>
      <w:lvlText w:val=""/>
      <w:lvlJc w:val="left"/>
      <w:pPr>
        <w:ind w:left="2520" w:hanging="360"/>
      </w:pPr>
      <w:rPr>
        <w:rFonts w:ascii="Wingdings" w:hAnsi="Wingdings" w:hint="default"/>
      </w:rPr>
    </w:lvl>
    <w:lvl w:ilvl="3" w:tplc="0C0C0001" w:tentative="1">
      <w:start w:val="1"/>
      <w:numFmt w:val="bullet"/>
      <w:lvlText w:val=""/>
      <w:lvlJc w:val="left"/>
      <w:pPr>
        <w:ind w:left="3240" w:hanging="360"/>
      </w:pPr>
      <w:rPr>
        <w:rFonts w:ascii="Symbol" w:hAnsi="Symbol" w:hint="default"/>
      </w:rPr>
    </w:lvl>
    <w:lvl w:ilvl="4" w:tplc="0C0C0003" w:tentative="1">
      <w:start w:val="1"/>
      <w:numFmt w:val="bullet"/>
      <w:lvlText w:val="o"/>
      <w:lvlJc w:val="left"/>
      <w:pPr>
        <w:ind w:left="3960" w:hanging="360"/>
      </w:pPr>
      <w:rPr>
        <w:rFonts w:ascii="Courier New" w:hAnsi="Courier New" w:hint="default"/>
      </w:rPr>
    </w:lvl>
    <w:lvl w:ilvl="5" w:tplc="0C0C0005" w:tentative="1">
      <w:start w:val="1"/>
      <w:numFmt w:val="bullet"/>
      <w:lvlText w:val=""/>
      <w:lvlJc w:val="left"/>
      <w:pPr>
        <w:ind w:left="4680" w:hanging="360"/>
      </w:pPr>
      <w:rPr>
        <w:rFonts w:ascii="Wingdings" w:hAnsi="Wingdings" w:hint="default"/>
      </w:rPr>
    </w:lvl>
    <w:lvl w:ilvl="6" w:tplc="0C0C0001" w:tentative="1">
      <w:start w:val="1"/>
      <w:numFmt w:val="bullet"/>
      <w:lvlText w:val=""/>
      <w:lvlJc w:val="left"/>
      <w:pPr>
        <w:ind w:left="5400" w:hanging="360"/>
      </w:pPr>
      <w:rPr>
        <w:rFonts w:ascii="Symbol" w:hAnsi="Symbol" w:hint="default"/>
      </w:rPr>
    </w:lvl>
    <w:lvl w:ilvl="7" w:tplc="0C0C0003" w:tentative="1">
      <w:start w:val="1"/>
      <w:numFmt w:val="bullet"/>
      <w:lvlText w:val="o"/>
      <w:lvlJc w:val="left"/>
      <w:pPr>
        <w:ind w:left="6120" w:hanging="360"/>
      </w:pPr>
      <w:rPr>
        <w:rFonts w:ascii="Courier New" w:hAnsi="Courier New" w:hint="default"/>
      </w:rPr>
    </w:lvl>
    <w:lvl w:ilvl="8" w:tplc="0C0C0005" w:tentative="1">
      <w:start w:val="1"/>
      <w:numFmt w:val="bullet"/>
      <w:lvlText w:val=""/>
      <w:lvlJc w:val="left"/>
      <w:pPr>
        <w:ind w:left="6840" w:hanging="360"/>
      </w:pPr>
      <w:rPr>
        <w:rFonts w:ascii="Wingdings" w:hAnsi="Wingdings" w:hint="default"/>
      </w:rPr>
    </w:lvl>
  </w:abstractNum>
  <w:abstractNum w:abstractNumId="4" w15:restartNumberingAfterBreak="0">
    <w:nsid w:val="30973BF9"/>
    <w:multiLevelType w:val="hybridMultilevel"/>
    <w:tmpl w:val="1B3E9628"/>
    <w:lvl w:ilvl="0" w:tplc="0C0C0001">
      <w:start w:val="1"/>
      <w:numFmt w:val="bullet"/>
      <w:lvlText w:val=""/>
      <w:lvlJc w:val="left"/>
      <w:pPr>
        <w:ind w:left="720" w:hanging="360"/>
      </w:pPr>
      <w:rPr>
        <w:rFonts w:ascii="Symbol" w:hAnsi="Symbol" w:hint="default"/>
      </w:rPr>
    </w:lvl>
    <w:lvl w:ilvl="1" w:tplc="0C0C0003" w:tentative="1">
      <w:start w:val="1"/>
      <w:numFmt w:val="bullet"/>
      <w:lvlText w:val="o"/>
      <w:lvlJc w:val="left"/>
      <w:pPr>
        <w:ind w:left="1440" w:hanging="360"/>
      </w:pPr>
      <w:rPr>
        <w:rFonts w:ascii="Courier New" w:hAnsi="Courier New" w:hint="default"/>
      </w:rPr>
    </w:lvl>
    <w:lvl w:ilvl="2" w:tplc="0C0C0005" w:tentative="1">
      <w:start w:val="1"/>
      <w:numFmt w:val="bullet"/>
      <w:lvlText w:val=""/>
      <w:lvlJc w:val="left"/>
      <w:pPr>
        <w:ind w:left="2160" w:hanging="360"/>
      </w:pPr>
      <w:rPr>
        <w:rFonts w:ascii="Wingdings" w:hAnsi="Wingdings" w:hint="default"/>
      </w:rPr>
    </w:lvl>
    <w:lvl w:ilvl="3" w:tplc="0C0C0001" w:tentative="1">
      <w:start w:val="1"/>
      <w:numFmt w:val="bullet"/>
      <w:lvlText w:val=""/>
      <w:lvlJc w:val="left"/>
      <w:pPr>
        <w:ind w:left="2880" w:hanging="360"/>
      </w:pPr>
      <w:rPr>
        <w:rFonts w:ascii="Symbol" w:hAnsi="Symbol" w:hint="default"/>
      </w:rPr>
    </w:lvl>
    <w:lvl w:ilvl="4" w:tplc="0C0C0003" w:tentative="1">
      <w:start w:val="1"/>
      <w:numFmt w:val="bullet"/>
      <w:lvlText w:val="o"/>
      <w:lvlJc w:val="left"/>
      <w:pPr>
        <w:ind w:left="3600" w:hanging="360"/>
      </w:pPr>
      <w:rPr>
        <w:rFonts w:ascii="Courier New" w:hAnsi="Courier New" w:hint="default"/>
      </w:rPr>
    </w:lvl>
    <w:lvl w:ilvl="5" w:tplc="0C0C0005" w:tentative="1">
      <w:start w:val="1"/>
      <w:numFmt w:val="bullet"/>
      <w:lvlText w:val=""/>
      <w:lvlJc w:val="left"/>
      <w:pPr>
        <w:ind w:left="4320" w:hanging="360"/>
      </w:pPr>
      <w:rPr>
        <w:rFonts w:ascii="Wingdings" w:hAnsi="Wingdings" w:hint="default"/>
      </w:rPr>
    </w:lvl>
    <w:lvl w:ilvl="6" w:tplc="0C0C0001" w:tentative="1">
      <w:start w:val="1"/>
      <w:numFmt w:val="bullet"/>
      <w:lvlText w:val=""/>
      <w:lvlJc w:val="left"/>
      <w:pPr>
        <w:ind w:left="5040" w:hanging="360"/>
      </w:pPr>
      <w:rPr>
        <w:rFonts w:ascii="Symbol" w:hAnsi="Symbol" w:hint="default"/>
      </w:rPr>
    </w:lvl>
    <w:lvl w:ilvl="7" w:tplc="0C0C0003" w:tentative="1">
      <w:start w:val="1"/>
      <w:numFmt w:val="bullet"/>
      <w:lvlText w:val="o"/>
      <w:lvlJc w:val="left"/>
      <w:pPr>
        <w:ind w:left="5760" w:hanging="360"/>
      </w:pPr>
      <w:rPr>
        <w:rFonts w:ascii="Courier New" w:hAnsi="Courier New" w:hint="default"/>
      </w:rPr>
    </w:lvl>
    <w:lvl w:ilvl="8" w:tplc="0C0C0005" w:tentative="1">
      <w:start w:val="1"/>
      <w:numFmt w:val="bullet"/>
      <w:lvlText w:val=""/>
      <w:lvlJc w:val="left"/>
      <w:pPr>
        <w:ind w:left="6480" w:hanging="360"/>
      </w:pPr>
      <w:rPr>
        <w:rFonts w:ascii="Wingdings" w:hAnsi="Wingdings" w:hint="default"/>
      </w:rPr>
    </w:lvl>
  </w:abstractNum>
  <w:abstractNum w:abstractNumId="5" w15:restartNumberingAfterBreak="0">
    <w:nsid w:val="31EF6205"/>
    <w:multiLevelType w:val="hybridMultilevel"/>
    <w:tmpl w:val="475608AC"/>
    <w:lvl w:ilvl="0" w:tplc="0C0C0001">
      <w:start w:val="1"/>
      <w:numFmt w:val="bullet"/>
      <w:lvlText w:val=""/>
      <w:lvlJc w:val="left"/>
      <w:pPr>
        <w:ind w:left="720" w:hanging="360"/>
      </w:pPr>
      <w:rPr>
        <w:rFonts w:ascii="Symbol" w:hAnsi="Symbol" w:hint="default"/>
      </w:rPr>
    </w:lvl>
    <w:lvl w:ilvl="1" w:tplc="0C0C0003" w:tentative="1">
      <w:start w:val="1"/>
      <w:numFmt w:val="bullet"/>
      <w:lvlText w:val="o"/>
      <w:lvlJc w:val="left"/>
      <w:pPr>
        <w:ind w:left="1440" w:hanging="360"/>
      </w:pPr>
      <w:rPr>
        <w:rFonts w:ascii="Courier New" w:hAnsi="Courier New" w:hint="default"/>
      </w:rPr>
    </w:lvl>
    <w:lvl w:ilvl="2" w:tplc="0C0C0005" w:tentative="1">
      <w:start w:val="1"/>
      <w:numFmt w:val="bullet"/>
      <w:lvlText w:val=""/>
      <w:lvlJc w:val="left"/>
      <w:pPr>
        <w:ind w:left="2160" w:hanging="360"/>
      </w:pPr>
      <w:rPr>
        <w:rFonts w:ascii="Wingdings" w:hAnsi="Wingdings" w:hint="default"/>
      </w:rPr>
    </w:lvl>
    <w:lvl w:ilvl="3" w:tplc="0C0C0001" w:tentative="1">
      <w:start w:val="1"/>
      <w:numFmt w:val="bullet"/>
      <w:lvlText w:val=""/>
      <w:lvlJc w:val="left"/>
      <w:pPr>
        <w:ind w:left="2880" w:hanging="360"/>
      </w:pPr>
      <w:rPr>
        <w:rFonts w:ascii="Symbol" w:hAnsi="Symbol" w:hint="default"/>
      </w:rPr>
    </w:lvl>
    <w:lvl w:ilvl="4" w:tplc="0C0C0003" w:tentative="1">
      <w:start w:val="1"/>
      <w:numFmt w:val="bullet"/>
      <w:lvlText w:val="o"/>
      <w:lvlJc w:val="left"/>
      <w:pPr>
        <w:ind w:left="3600" w:hanging="360"/>
      </w:pPr>
      <w:rPr>
        <w:rFonts w:ascii="Courier New" w:hAnsi="Courier New" w:hint="default"/>
      </w:rPr>
    </w:lvl>
    <w:lvl w:ilvl="5" w:tplc="0C0C0005" w:tentative="1">
      <w:start w:val="1"/>
      <w:numFmt w:val="bullet"/>
      <w:lvlText w:val=""/>
      <w:lvlJc w:val="left"/>
      <w:pPr>
        <w:ind w:left="4320" w:hanging="360"/>
      </w:pPr>
      <w:rPr>
        <w:rFonts w:ascii="Wingdings" w:hAnsi="Wingdings" w:hint="default"/>
      </w:rPr>
    </w:lvl>
    <w:lvl w:ilvl="6" w:tplc="0C0C0001" w:tentative="1">
      <w:start w:val="1"/>
      <w:numFmt w:val="bullet"/>
      <w:lvlText w:val=""/>
      <w:lvlJc w:val="left"/>
      <w:pPr>
        <w:ind w:left="5040" w:hanging="360"/>
      </w:pPr>
      <w:rPr>
        <w:rFonts w:ascii="Symbol" w:hAnsi="Symbol" w:hint="default"/>
      </w:rPr>
    </w:lvl>
    <w:lvl w:ilvl="7" w:tplc="0C0C0003" w:tentative="1">
      <w:start w:val="1"/>
      <w:numFmt w:val="bullet"/>
      <w:lvlText w:val="o"/>
      <w:lvlJc w:val="left"/>
      <w:pPr>
        <w:ind w:left="5760" w:hanging="360"/>
      </w:pPr>
      <w:rPr>
        <w:rFonts w:ascii="Courier New" w:hAnsi="Courier New" w:hint="default"/>
      </w:rPr>
    </w:lvl>
    <w:lvl w:ilvl="8" w:tplc="0C0C0005" w:tentative="1">
      <w:start w:val="1"/>
      <w:numFmt w:val="bullet"/>
      <w:lvlText w:val=""/>
      <w:lvlJc w:val="left"/>
      <w:pPr>
        <w:ind w:left="6480" w:hanging="360"/>
      </w:pPr>
      <w:rPr>
        <w:rFonts w:ascii="Wingdings" w:hAnsi="Wingdings" w:hint="default"/>
      </w:rPr>
    </w:lvl>
  </w:abstractNum>
  <w:abstractNum w:abstractNumId="6" w15:restartNumberingAfterBreak="0">
    <w:nsid w:val="332724D7"/>
    <w:multiLevelType w:val="hybridMultilevel"/>
    <w:tmpl w:val="2FD20168"/>
    <w:lvl w:ilvl="0" w:tplc="0C0C0001">
      <w:start w:val="1"/>
      <w:numFmt w:val="bullet"/>
      <w:lvlText w:val=""/>
      <w:lvlJc w:val="left"/>
      <w:pPr>
        <w:ind w:left="720" w:hanging="360"/>
      </w:pPr>
      <w:rPr>
        <w:rFonts w:ascii="Symbol" w:hAnsi="Symbol" w:hint="default"/>
      </w:rPr>
    </w:lvl>
    <w:lvl w:ilvl="1" w:tplc="0C0C0003" w:tentative="1">
      <w:start w:val="1"/>
      <w:numFmt w:val="bullet"/>
      <w:lvlText w:val="o"/>
      <w:lvlJc w:val="left"/>
      <w:pPr>
        <w:ind w:left="1440" w:hanging="360"/>
      </w:pPr>
      <w:rPr>
        <w:rFonts w:ascii="Courier New" w:hAnsi="Courier New" w:hint="default"/>
      </w:rPr>
    </w:lvl>
    <w:lvl w:ilvl="2" w:tplc="0C0C0005" w:tentative="1">
      <w:start w:val="1"/>
      <w:numFmt w:val="bullet"/>
      <w:lvlText w:val=""/>
      <w:lvlJc w:val="left"/>
      <w:pPr>
        <w:ind w:left="2160" w:hanging="360"/>
      </w:pPr>
      <w:rPr>
        <w:rFonts w:ascii="Wingdings" w:hAnsi="Wingdings" w:hint="default"/>
      </w:rPr>
    </w:lvl>
    <w:lvl w:ilvl="3" w:tplc="0C0C0001" w:tentative="1">
      <w:start w:val="1"/>
      <w:numFmt w:val="bullet"/>
      <w:lvlText w:val=""/>
      <w:lvlJc w:val="left"/>
      <w:pPr>
        <w:ind w:left="2880" w:hanging="360"/>
      </w:pPr>
      <w:rPr>
        <w:rFonts w:ascii="Symbol" w:hAnsi="Symbol" w:hint="default"/>
      </w:rPr>
    </w:lvl>
    <w:lvl w:ilvl="4" w:tplc="0C0C0003" w:tentative="1">
      <w:start w:val="1"/>
      <w:numFmt w:val="bullet"/>
      <w:lvlText w:val="o"/>
      <w:lvlJc w:val="left"/>
      <w:pPr>
        <w:ind w:left="3600" w:hanging="360"/>
      </w:pPr>
      <w:rPr>
        <w:rFonts w:ascii="Courier New" w:hAnsi="Courier New" w:hint="default"/>
      </w:rPr>
    </w:lvl>
    <w:lvl w:ilvl="5" w:tplc="0C0C0005" w:tentative="1">
      <w:start w:val="1"/>
      <w:numFmt w:val="bullet"/>
      <w:lvlText w:val=""/>
      <w:lvlJc w:val="left"/>
      <w:pPr>
        <w:ind w:left="4320" w:hanging="360"/>
      </w:pPr>
      <w:rPr>
        <w:rFonts w:ascii="Wingdings" w:hAnsi="Wingdings" w:hint="default"/>
      </w:rPr>
    </w:lvl>
    <w:lvl w:ilvl="6" w:tplc="0C0C0001" w:tentative="1">
      <w:start w:val="1"/>
      <w:numFmt w:val="bullet"/>
      <w:lvlText w:val=""/>
      <w:lvlJc w:val="left"/>
      <w:pPr>
        <w:ind w:left="5040" w:hanging="360"/>
      </w:pPr>
      <w:rPr>
        <w:rFonts w:ascii="Symbol" w:hAnsi="Symbol" w:hint="default"/>
      </w:rPr>
    </w:lvl>
    <w:lvl w:ilvl="7" w:tplc="0C0C0003" w:tentative="1">
      <w:start w:val="1"/>
      <w:numFmt w:val="bullet"/>
      <w:lvlText w:val="o"/>
      <w:lvlJc w:val="left"/>
      <w:pPr>
        <w:ind w:left="5760" w:hanging="360"/>
      </w:pPr>
      <w:rPr>
        <w:rFonts w:ascii="Courier New" w:hAnsi="Courier New" w:hint="default"/>
      </w:rPr>
    </w:lvl>
    <w:lvl w:ilvl="8" w:tplc="0C0C0005" w:tentative="1">
      <w:start w:val="1"/>
      <w:numFmt w:val="bullet"/>
      <w:lvlText w:val=""/>
      <w:lvlJc w:val="left"/>
      <w:pPr>
        <w:ind w:left="6480" w:hanging="360"/>
      </w:pPr>
      <w:rPr>
        <w:rFonts w:ascii="Wingdings" w:hAnsi="Wingdings" w:hint="default"/>
      </w:rPr>
    </w:lvl>
  </w:abstractNum>
  <w:abstractNum w:abstractNumId="7" w15:restartNumberingAfterBreak="0">
    <w:nsid w:val="4E7A7100"/>
    <w:multiLevelType w:val="hybridMultilevel"/>
    <w:tmpl w:val="98185128"/>
    <w:lvl w:ilvl="0" w:tplc="0C0C0001">
      <w:start w:val="1"/>
      <w:numFmt w:val="bullet"/>
      <w:lvlText w:val=""/>
      <w:lvlJc w:val="left"/>
      <w:pPr>
        <w:ind w:left="720" w:hanging="360"/>
      </w:pPr>
      <w:rPr>
        <w:rFonts w:ascii="Symbol" w:hAnsi="Symbol" w:hint="default"/>
      </w:rPr>
    </w:lvl>
    <w:lvl w:ilvl="1" w:tplc="0C0C0003" w:tentative="1">
      <w:start w:val="1"/>
      <w:numFmt w:val="bullet"/>
      <w:lvlText w:val="o"/>
      <w:lvlJc w:val="left"/>
      <w:pPr>
        <w:ind w:left="1440" w:hanging="360"/>
      </w:pPr>
      <w:rPr>
        <w:rFonts w:ascii="Courier New" w:hAnsi="Courier New" w:hint="default"/>
      </w:rPr>
    </w:lvl>
    <w:lvl w:ilvl="2" w:tplc="0C0C0005" w:tentative="1">
      <w:start w:val="1"/>
      <w:numFmt w:val="bullet"/>
      <w:lvlText w:val=""/>
      <w:lvlJc w:val="left"/>
      <w:pPr>
        <w:ind w:left="2160" w:hanging="360"/>
      </w:pPr>
      <w:rPr>
        <w:rFonts w:ascii="Wingdings" w:hAnsi="Wingdings" w:hint="default"/>
      </w:rPr>
    </w:lvl>
    <w:lvl w:ilvl="3" w:tplc="0C0C0001" w:tentative="1">
      <w:start w:val="1"/>
      <w:numFmt w:val="bullet"/>
      <w:lvlText w:val=""/>
      <w:lvlJc w:val="left"/>
      <w:pPr>
        <w:ind w:left="2880" w:hanging="360"/>
      </w:pPr>
      <w:rPr>
        <w:rFonts w:ascii="Symbol" w:hAnsi="Symbol" w:hint="default"/>
      </w:rPr>
    </w:lvl>
    <w:lvl w:ilvl="4" w:tplc="0C0C0003" w:tentative="1">
      <w:start w:val="1"/>
      <w:numFmt w:val="bullet"/>
      <w:lvlText w:val="o"/>
      <w:lvlJc w:val="left"/>
      <w:pPr>
        <w:ind w:left="3600" w:hanging="360"/>
      </w:pPr>
      <w:rPr>
        <w:rFonts w:ascii="Courier New" w:hAnsi="Courier New" w:hint="default"/>
      </w:rPr>
    </w:lvl>
    <w:lvl w:ilvl="5" w:tplc="0C0C0005" w:tentative="1">
      <w:start w:val="1"/>
      <w:numFmt w:val="bullet"/>
      <w:lvlText w:val=""/>
      <w:lvlJc w:val="left"/>
      <w:pPr>
        <w:ind w:left="4320" w:hanging="360"/>
      </w:pPr>
      <w:rPr>
        <w:rFonts w:ascii="Wingdings" w:hAnsi="Wingdings" w:hint="default"/>
      </w:rPr>
    </w:lvl>
    <w:lvl w:ilvl="6" w:tplc="0C0C0001" w:tentative="1">
      <w:start w:val="1"/>
      <w:numFmt w:val="bullet"/>
      <w:lvlText w:val=""/>
      <w:lvlJc w:val="left"/>
      <w:pPr>
        <w:ind w:left="5040" w:hanging="360"/>
      </w:pPr>
      <w:rPr>
        <w:rFonts w:ascii="Symbol" w:hAnsi="Symbol" w:hint="default"/>
      </w:rPr>
    </w:lvl>
    <w:lvl w:ilvl="7" w:tplc="0C0C0003" w:tentative="1">
      <w:start w:val="1"/>
      <w:numFmt w:val="bullet"/>
      <w:lvlText w:val="o"/>
      <w:lvlJc w:val="left"/>
      <w:pPr>
        <w:ind w:left="5760" w:hanging="360"/>
      </w:pPr>
      <w:rPr>
        <w:rFonts w:ascii="Courier New" w:hAnsi="Courier New" w:hint="default"/>
      </w:rPr>
    </w:lvl>
    <w:lvl w:ilvl="8" w:tplc="0C0C0005" w:tentative="1">
      <w:start w:val="1"/>
      <w:numFmt w:val="bullet"/>
      <w:lvlText w:val=""/>
      <w:lvlJc w:val="left"/>
      <w:pPr>
        <w:ind w:left="6480" w:hanging="360"/>
      </w:pPr>
      <w:rPr>
        <w:rFonts w:ascii="Wingdings" w:hAnsi="Wingdings" w:hint="default"/>
      </w:rPr>
    </w:lvl>
  </w:abstractNum>
  <w:abstractNum w:abstractNumId="8" w15:restartNumberingAfterBreak="0">
    <w:nsid w:val="4F2F7D64"/>
    <w:multiLevelType w:val="hybridMultilevel"/>
    <w:tmpl w:val="0AA6C210"/>
    <w:lvl w:ilvl="0" w:tplc="0C0C0001">
      <w:start w:val="1"/>
      <w:numFmt w:val="bullet"/>
      <w:lvlText w:val=""/>
      <w:lvlJc w:val="left"/>
      <w:pPr>
        <w:ind w:left="720" w:hanging="360"/>
      </w:pPr>
      <w:rPr>
        <w:rFonts w:ascii="Symbol" w:hAnsi="Symbol" w:hint="default"/>
      </w:rPr>
    </w:lvl>
    <w:lvl w:ilvl="1" w:tplc="0C0C0003" w:tentative="1">
      <w:start w:val="1"/>
      <w:numFmt w:val="bullet"/>
      <w:lvlText w:val="o"/>
      <w:lvlJc w:val="left"/>
      <w:pPr>
        <w:ind w:left="1440" w:hanging="360"/>
      </w:pPr>
      <w:rPr>
        <w:rFonts w:ascii="Courier New" w:hAnsi="Courier New" w:hint="default"/>
      </w:rPr>
    </w:lvl>
    <w:lvl w:ilvl="2" w:tplc="0C0C0005" w:tentative="1">
      <w:start w:val="1"/>
      <w:numFmt w:val="bullet"/>
      <w:lvlText w:val=""/>
      <w:lvlJc w:val="left"/>
      <w:pPr>
        <w:ind w:left="2160" w:hanging="360"/>
      </w:pPr>
      <w:rPr>
        <w:rFonts w:ascii="Wingdings" w:hAnsi="Wingdings" w:hint="default"/>
      </w:rPr>
    </w:lvl>
    <w:lvl w:ilvl="3" w:tplc="0C0C0001" w:tentative="1">
      <w:start w:val="1"/>
      <w:numFmt w:val="bullet"/>
      <w:lvlText w:val=""/>
      <w:lvlJc w:val="left"/>
      <w:pPr>
        <w:ind w:left="2880" w:hanging="360"/>
      </w:pPr>
      <w:rPr>
        <w:rFonts w:ascii="Symbol" w:hAnsi="Symbol" w:hint="default"/>
      </w:rPr>
    </w:lvl>
    <w:lvl w:ilvl="4" w:tplc="0C0C0003" w:tentative="1">
      <w:start w:val="1"/>
      <w:numFmt w:val="bullet"/>
      <w:lvlText w:val="o"/>
      <w:lvlJc w:val="left"/>
      <w:pPr>
        <w:ind w:left="3600" w:hanging="360"/>
      </w:pPr>
      <w:rPr>
        <w:rFonts w:ascii="Courier New" w:hAnsi="Courier New" w:hint="default"/>
      </w:rPr>
    </w:lvl>
    <w:lvl w:ilvl="5" w:tplc="0C0C0005" w:tentative="1">
      <w:start w:val="1"/>
      <w:numFmt w:val="bullet"/>
      <w:lvlText w:val=""/>
      <w:lvlJc w:val="left"/>
      <w:pPr>
        <w:ind w:left="4320" w:hanging="360"/>
      </w:pPr>
      <w:rPr>
        <w:rFonts w:ascii="Wingdings" w:hAnsi="Wingdings" w:hint="default"/>
      </w:rPr>
    </w:lvl>
    <w:lvl w:ilvl="6" w:tplc="0C0C0001" w:tentative="1">
      <w:start w:val="1"/>
      <w:numFmt w:val="bullet"/>
      <w:lvlText w:val=""/>
      <w:lvlJc w:val="left"/>
      <w:pPr>
        <w:ind w:left="5040" w:hanging="360"/>
      </w:pPr>
      <w:rPr>
        <w:rFonts w:ascii="Symbol" w:hAnsi="Symbol" w:hint="default"/>
      </w:rPr>
    </w:lvl>
    <w:lvl w:ilvl="7" w:tplc="0C0C0003" w:tentative="1">
      <w:start w:val="1"/>
      <w:numFmt w:val="bullet"/>
      <w:lvlText w:val="o"/>
      <w:lvlJc w:val="left"/>
      <w:pPr>
        <w:ind w:left="5760" w:hanging="360"/>
      </w:pPr>
      <w:rPr>
        <w:rFonts w:ascii="Courier New" w:hAnsi="Courier New" w:hint="default"/>
      </w:rPr>
    </w:lvl>
    <w:lvl w:ilvl="8" w:tplc="0C0C0005" w:tentative="1">
      <w:start w:val="1"/>
      <w:numFmt w:val="bullet"/>
      <w:lvlText w:val=""/>
      <w:lvlJc w:val="left"/>
      <w:pPr>
        <w:ind w:left="6480" w:hanging="360"/>
      </w:pPr>
      <w:rPr>
        <w:rFonts w:ascii="Wingdings" w:hAnsi="Wingdings" w:hint="default"/>
      </w:rPr>
    </w:lvl>
  </w:abstractNum>
  <w:abstractNum w:abstractNumId="9" w15:restartNumberingAfterBreak="0">
    <w:nsid w:val="59A72796"/>
    <w:multiLevelType w:val="hybridMultilevel"/>
    <w:tmpl w:val="6AA0D6A0"/>
    <w:lvl w:ilvl="0" w:tplc="0C0C0001">
      <w:start w:val="1"/>
      <w:numFmt w:val="bullet"/>
      <w:lvlText w:val=""/>
      <w:lvlJc w:val="left"/>
      <w:pPr>
        <w:ind w:left="720" w:hanging="360"/>
      </w:pPr>
      <w:rPr>
        <w:rFonts w:ascii="Symbol" w:hAnsi="Symbol" w:hint="default"/>
      </w:rPr>
    </w:lvl>
    <w:lvl w:ilvl="1" w:tplc="0C0C0003" w:tentative="1">
      <w:start w:val="1"/>
      <w:numFmt w:val="bullet"/>
      <w:lvlText w:val="o"/>
      <w:lvlJc w:val="left"/>
      <w:pPr>
        <w:ind w:left="1440" w:hanging="360"/>
      </w:pPr>
      <w:rPr>
        <w:rFonts w:ascii="Courier New" w:hAnsi="Courier New" w:hint="default"/>
      </w:rPr>
    </w:lvl>
    <w:lvl w:ilvl="2" w:tplc="0C0C0005" w:tentative="1">
      <w:start w:val="1"/>
      <w:numFmt w:val="bullet"/>
      <w:lvlText w:val=""/>
      <w:lvlJc w:val="left"/>
      <w:pPr>
        <w:ind w:left="2160" w:hanging="360"/>
      </w:pPr>
      <w:rPr>
        <w:rFonts w:ascii="Wingdings" w:hAnsi="Wingdings" w:hint="default"/>
      </w:rPr>
    </w:lvl>
    <w:lvl w:ilvl="3" w:tplc="0C0C0001" w:tentative="1">
      <w:start w:val="1"/>
      <w:numFmt w:val="bullet"/>
      <w:lvlText w:val=""/>
      <w:lvlJc w:val="left"/>
      <w:pPr>
        <w:ind w:left="2880" w:hanging="360"/>
      </w:pPr>
      <w:rPr>
        <w:rFonts w:ascii="Symbol" w:hAnsi="Symbol" w:hint="default"/>
      </w:rPr>
    </w:lvl>
    <w:lvl w:ilvl="4" w:tplc="0C0C0003" w:tentative="1">
      <w:start w:val="1"/>
      <w:numFmt w:val="bullet"/>
      <w:lvlText w:val="o"/>
      <w:lvlJc w:val="left"/>
      <w:pPr>
        <w:ind w:left="3600" w:hanging="360"/>
      </w:pPr>
      <w:rPr>
        <w:rFonts w:ascii="Courier New" w:hAnsi="Courier New" w:hint="default"/>
      </w:rPr>
    </w:lvl>
    <w:lvl w:ilvl="5" w:tplc="0C0C0005" w:tentative="1">
      <w:start w:val="1"/>
      <w:numFmt w:val="bullet"/>
      <w:lvlText w:val=""/>
      <w:lvlJc w:val="left"/>
      <w:pPr>
        <w:ind w:left="4320" w:hanging="360"/>
      </w:pPr>
      <w:rPr>
        <w:rFonts w:ascii="Wingdings" w:hAnsi="Wingdings" w:hint="default"/>
      </w:rPr>
    </w:lvl>
    <w:lvl w:ilvl="6" w:tplc="0C0C0001" w:tentative="1">
      <w:start w:val="1"/>
      <w:numFmt w:val="bullet"/>
      <w:lvlText w:val=""/>
      <w:lvlJc w:val="left"/>
      <w:pPr>
        <w:ind w:left="5040" w:hanging="360"/>
      </w:pPr>
      <w:rPr>
        <w:rFonts w:ascii="Symbol" w:hAnsi="Symbol" w:hint="default"/>
      </w:rPr>
    </w:lvl>
    <w:lvl w:ilvl="7" w:tplc="0C0C0003" w:tentative="1">
      <w:start w:val="1"/>
      <w:numFmt w:val="bullet"/>
      <w:lvlText w:val="o"/>
      <w:lvlJc w:val="left"/>
      <w:pPr>
        <w:ind w:left="5760" w:hanging="360"/>
      </w:pPr>
      <w:rPr>
        <w:rFonts w:ascii="Courier New" w:hAnsi="Courier New" w:hint="default"/>
      </w:rPr>
    </w:lvl>
    <w:lvl w:ilvl="8" w:tplc="0C0C0005" w:tentative="1">
      <w:start w:val="1"/>
      <w:numFmt w:val="bullet"/>
      <w:lvlText w:val=""/>
      <w:lvlJc w:val="left"/>
      <w:pPr>
        <w:ind w:left="6480" w:hanging="360"/>
      </w:pPr>
      <w:rPr>
        <w:rFonts w:ascii="Wingdings" w:hAnsi="Wingdings" w:hint="default"/>
      </w:rPr>
    </w:lvl>
  </w:abstractNum>
  <w:abstractNum w:abstractNumId="10" w15:restartNumberingAfterBreak="0">
    <w:nsid w:val="5F5A538C"/>
    <w:multiLevelType w:val="hybridMultilevel"/>
    <w:tmpl w:val="C73023A4"/>
    <w:lvl w:ilvl="0" w:tplc="E0969244">
      <w:start w:val="28"/>
      <w:numFmt w:val="bullet"/>
      <w:lvlText w:val="-"/>
      <w:lvlJc w:val="left"/>
      <w:pPr>
        <w:ind w:left="720" w:hanging="360"/>
      </w:pPr>
      <w:rPr>
        <w:rFonts w:ascii="Calibri" w:eastAsiaTheme="minorEastAsia" w:hAnsi="Calibri" w:cs="Calibri" w:hint="default"/>
      </w:rPr>
    </w:lvl>
    <w:lvl w:ilvl="1" w:tplc="0C0C0003" w:tentative="1">
      <w:start w:val="1"/>
      <w:numFmt w:val="bullet"/>
      <w:lvlText w:val="o"/>
      <w:lvlJc w:val="left"/>
      <w:pPr>
        <w:ind w:left="1440" w:hanging="360"/>
      </w:pPr>
      <w:rPr>
        <w:rFonts w:ascii="Courier New" w:hAnsi="Courier New" w:hint="default"/>
      </w:rPr>
    </w:lvl>
    <w:lvl w:ilvl="2" w:tplc="0C0C0005" w:tentative="1">
      <w:start w:val="1"/>
      <w:numFmt w:val="bullet"/>
      <w:lvlText w:val=""/>
      <w:lvlJc w:val="left"/>
      <w:pPr>
        <w:ind w:left="2160" w:hanging="360"/>
      </w:pPr>
      <w:rPr>
        <w:rFonts w:ascii="Wingdings" w:hAnsi="Wingdings" w:hint="default"/>
      </w:rPr>
    </w:lvl>
    <w:lvl w:ilvl="3" w:tplc="0C0C0001" w:tentative="1">
      <w:start w:val="1"/>
      <w:numFmt w:val="bullet"/>
      <w:lvlText w:val=""/>
      <w:lvlJc w:val="left"/>
      <w:pPr>
        <w:ind w:left="2880" w:hanging="360"/>
      </w:pPr>
      <w:rPr>
        <w:rFonts w:ascii="Symbol" w:hAnsi="Symbol" w:hint="default"/>
      </w:rPr>
    </w:lvl>
    <w:lvl w:ilvl="4" w:tplc="0C0C0003" w:tentative="1">
      <w:start w:val="1"/>
      <w:numFmt w:val="bullet"/>
      <w:lvlText w:val="o"/>
      <w:lvlJc w:val="left"/>
      <w:pPr>
        <w:ind w:left="3600" w:hanging="360"/>
      </w:pPr>
      <w:rPr>
        <w:rFonts w:ascii="Courier New" w:hAnsi="Courier New" w:hint="default"/>
      </w:rPr>
    </w:lvl>
    <w:lvl w:ilvl="5" w:tplc="0C0C0005" w:tentative="1">
      <w:start w:val="1"/>
      <w:numFmt w:val="bullet"/>
      <w:lvlText w:val=""/>
      <w:lvlJc w:val="left"/>
      <w:pPr>
        <w:ind w:left="4320" w:hanging="360"/>
      </w:pPr>
      <w:rPr>
        <w:rFonts w:ascii="Wingdings" w:hAnsi="Wingdings" w:hint="default"/>
      </w:rPr>
    </w:lvl>
    <w:lvl w:ilvl="6" w:tplc="0C0C0001" w:tentative="1">
      <w:start w:val="1"/>
      <w:numFmt w:val="bullet"/>
      <w:lvlText w:val=""/>
      <w:lvlJc w:val="left"/>
      <w:pPr>
        <w:ind w:left="5040" w:hanging="360"/>
      </w:pPr>
      <w:rPr>
        <w:rFonts w:ascii="Symbol" w:hAnsi="Symbol" w:hint="default"/>
      </w:rPr>
    </w:lvl>
    <w:lvl w:ilvl="7" w:tplc="0C0C0003" w:tentative="1">
      <w:start w:val="1"/>
      <w:numFmt w:val="bullet"/>
      <w:lvlText w:val="o"/>
      <w:lvlJc w:val="left"/>
      <w:pPr>
        <w:ind w:left="5760" w:hanging="360"/>
      </w:pPr>
      <w:rPr>
        <w:rFonts w:ascii="Courier New" w:hAnsi="Courier New" w:hint="default"/>
      </w:rPr>
    </w:lvl>
    <w:lvl w:ilvl="8" w:tplc="0C0C0005" w:tentative="1">
      <w:start w:val="1"/>
      <w:numFmt w:val="bullet"/>
      <w:lvlText w:val=""/>
      <w:lvlJc w:val="left"/>
      <w:pPr>
        <w:ind w:left="6480" w:hanging="360"/>
      </w:pPr>
      <w:rPr>
        <w:rFonts w:ascii="Wingdings" w:hAnsi="Wingdings" w:hint="default"/>
      </w:rPr>
    </w:lvl>
  </w:abstractNum>
  <w:abstractNum w:abstractNumId="11" w15:restartNumberingAfterBreak="0">
    <w:nsid w:val="7018168F"/>
    <w:multiLevelType w:val="hybridMultilevel"/>
    <w:tmpl w:val="38CC50D8"/>
    <w:lvl w:ilvl="0" w:tplc="0C0C0001">
      <w:start w:val="1"/>
      <w:numFmt w:val="bullet"/>
      <w:lvlText w:val=""/>
      <w:lvlJc w:val="left"/>
      <w:pPr>
        <w:ind w:left="720" w:hanging="360"/>
      </w:pPr>
      <w:rPr>
        <w:rFonts w:ascii="Symbol" w:hAnsi="Symbol" w:hint="default"/>
      </w:rPr>
    </w:lvl>
    <w:lvl w:ilvl="1" w:tplc="0C0C0003" w:tentative="1">
      <w:start w:val="1"/>
      <w:numFmt w:val="bullet"/>
      <w:lvlText w:val="o"/>
      <w:lvlJc w:val="left"/>
      <w:pPr>
        <w:ind w:left="1440" w:hanging="360"/>
      </w:pPr>
      <w:rPr>
        <w:rFonts w:ascii="Courier New" w:hAnsi="Courier New" w:hint="default"/>
      </w:rPr>
    </w:lvl>
    <w:lvl w:ilvl="2" w:tplc="0C0C0005" w:tentative="1">
      <w:start w:val="1"/>
      <w:numFmt w:val="bullet"/>
      <w:lvlText w:val=""/>
      <w:lvlJc w:val="left"/>
      <w:pPr>
        <w:ind w:left="2160" w:hanging="360"/>
      </w:pPr>
      <w:rPr>
        <w:rFonts w:ascii="Wingdings" w:hAnsi="Wingdings" w:hint="default"/>
      </w:rPr>
    </w:lvl>
    <w:lvl w:ilvl="3" w:tplc="0C0C0001" w:tentative="1">
      <w:start w:val="1"/>
      <w:numFmt w:val="bullet"/>
      <w:lvlText w:val=""/>
      <w:lvlJc w:val="left"/>
      <w:pPr>
        <w:ind w:left="2880" w:hanging="360"/>
      </w:pPr>
      <w:rPr>
        <w:rFonts w:ascii="Symbol" w:hAnsi="Symbol" w:hint="default"/>
      </w:rPr>
    </w:lvl>
    <w:lvl w:ilvl="4" w:tplc="0C0C0003" w:tentative="1">
      <w:start w:val="1"/>
      <w:numFmt w:val="bullet"/>
      <w:lvlText w:val="o"/>
      <w:lvlJc w:val="left"/>
      <w:pPr>
        <w:ind w:left="3600" w:hanging="360"/>
      </w:pPr>
      <w:rPr>
        <w:rFonts w:ascii="Courier New" w:hAnsi="Courier New" w:hint="default"/>
      </w:rPr>
    </w:lvl>
    <w:lvl w:ilvl="5" w:tplc="0C0C0005" w:tentative="1">
      <w:start w:val="1"/>
      <w:numFmt w:val="bullet"/>
      <w:lvlText w:val=""/>
      <w:lvlJc w:val="left"/>
      <w:pPr>
        <w:ind w:left="4320" w:hanging="360"/>
      </w:pPr>
      <w:rPr>
        <w:rFonts w:ascii="Wingdings" w:hAnsi="Wingdings" w:hint="default"/>
      </w:rPr>
    </w:lvl>
    <w:lvl w:ilvl="6" w:tplc="0C0C0001" w:tentative="1">
      <w:start w:val="1"/>
      <w:numFmt w:val="bullet"/>
      <w:lvlText w:val=""/>
      <w:lvlJc w:val="left"/>
      <w:pPr>
        <w:ind w:left="5040" w:hanging="360"/>
      </w:pPr>
      <w:rPr>
        <w:rFonts w:ascii="Symbol" w:hAnsi="Symbol" w:hint="default"/>
      </w:rPr>
    </w:lvl>
    <w:lvl w:ilvl="7" w:tplc="0C0C0003" w:tentative="1">
      <w:start w:val="1"/>
      <w:numFmt w:val="bullet"/>
      <w:lvlText w:val="o"/>
      <w:lvlJc w:val="left"/>
      <w:pPr>
        <w:ind w:left="5760" w:hanging="360"/>
      </w:pPr>
      <w:rPr>
        <w:rFonts w:ascii="Courier New" w:hAnsi="Courier New" w:hint="default"/>
      </w:rPr>
    </w:lvl>
    <w:lvl w:ilvl="8" w:tplc="0C0C0005" w:tentative="1">
      <w:start w:val="1"/>
      <w:numFmt w:val="bullet"/>
      <w:lvlText w:val=""/>
      <w:lvlJc w:val="left"/>
      <w:pPr>
        <w:ind w:left="6480" w:hanging="360"/>
      </w:pPr>
      <w:rPr>
        <w:rFonts w:ascii="Wingdings" w:hAnsi="Wingdings" w:hint="default"/>
      </w:rPr>
    </w:lvl>
  </w:abstractNum>
  <w:abstractNum w:abstractNumId="12" w15:restartNumberingAfterBreak="0">
    <w:nsid w:val="741215D3"/>
    <w:multiLevelType w:val="hybridMultilevel"/>
    <w:tmpl w:val="84ECF458"/>
    <w:lvl w:ilvl="0" w:tplc="5B8C8B46">
      <w:start w:val="28"/>
      <w:numFmt w:val="bullet"/>
      <w:lvlText w:val="-"/>
      <w:lvlJc w:val="left"/>
      <w:pPr>
        <w:ind w:left="720" w:hanging="360"/>
      </w:pPr>
      <w:rPr>
        <w:rFonts w:ascii="Calibri" w:eastAsiaTheme="minorEastAsia" w:hAnsi="Calibri" w:cs="Calibri" w:hint="default"/>
      </w:rPr>
    </w:lvl>
    <w:lvl w:ilvl="1" w:tplc="0C0C0003" w:tentative="1">
      <w:start w:val="1"/>
      <w:numFmt w:val="bullet"/>
      <w:lvlText w:val="o"/>
      <w:lvlJc w:val="left"/>
      <w:pPr>
        <w:ind w:left="1440" w:hanging="360"/>
      </w:pPr>
      <w:rPr>
        <w:rFonts w:ascii="Courier New" w:hAnsi="Courier New" w:hint="default"/>
      </w:rPr>
    </w:lvl>
    <w:lvl w:ilvl="2" w:tplc="0C0C0005" w:tentative="1">
      <w:start w:val="1"/>
      <w:numFmt w:val="bullet"/>
      <w:lvlText w:val=""/>
      <w:lvlJc w:val="left"/>
      <w:pPr>
        <w:ind w:left="2160" w:hanging="360"/>
      </w:pPr>
      <w:rPr>
        <w:rFonts w:ascii="Wingdings" w:hAnsi="Wingdings" w:hint="default"/>
      </w:rPr>
    </w:lvl>
    <w:lvl w:ilvl="3" w:tplc="0C0C0001" w:tentative="1">
      <w:start w:val="1"/>
      <w:numFmt w:val="bullet"/>
      <w:lvlText w:val=""/>
      <w:lvlJc w:val="left"/>
      <w:pPr>
        <w:ind w:left="2880" w:hanging="360"/>
      </w:pPr>
      <w:rPr>
        <w:rFonts w:ascii="Symbol" w:hAnsi="Symbol" w:hint="default"/>
      </w:rPr>
    </w:lvl>
    <w:lvl w:ilvl="4" w:tplc="0C0C0003" w:tentative="1">
      <w:start w:val="1"/>
      <w:numFmt w:val="bullet"/>
      <w:lvlText w:val="o"/>
      <w:lvlJc w:val="left"/>
      <w:pPr>
        <w:ind w:left="3600" w:hanging="360"/>
      </w:pPr>
      <w:rPr>
        <w:rFonts w:ascii="Courier New" w:hAnsi="Courier New" w:hint="default"/>
      </w:rPr>
    </w:lvl>
    <w:lvl w:ilvl="5" w:tplc="0C0C0005" w:tentative="1">
      <w:start w:val="1"/>
      <w:numFmt w:val="bullet"/>
      <w:lvlText w:val=""/>
      <w:lvlJc w:val="left"/>
      <w:pPr>
        <w:ind w:left="4320" w:hanging="360"/>
      </w:pPr>
      <w:rPr>
        <w:rFonts w:ascii="Wingdings" w:hAnsi="Wingdings" w:hint="default"/>
      </w:rPr>
    </w:lvl>
    <w:lvl w:ilvl="6" w:tplc="0C0C0001" w:tentative="1">
      <w:start w:val="1"/>
      <w:numFmt w:val="bullet"/>
      <w:lvlText w:val=""/>
      <w:lvlJc w:val="left"/>
      <w:pPr>
        <w:ind w:left="5040" w:hanging="360"/>
      </w:pPr>
      <w:rPr>
        <w:rFonts w:ascii="Symbol" w:hAnsi="Symbol" w:hint="default"/>
      </w:rPr>
    </w:lvl>
    <w:lvl w:ilvl="7" w:tplc="0C0C0003" w:tentative="1">
      <w:start w:val="1"/>
      <w:numFmt w:val="bullet"/>
      <w:lvlText w:val="o"/>
      <w:lvlJc w:val="left"/>
      <w:pPr>
        <w:ind w:left="5760" w:hanging="360"/>
      </w:pPr>
      <w:rPr>
        <w:rFonts w:ascii="Courier New" w:hAnsi="Courier New" w:hint="default"/>
      </w:rPr>
    </w:lvl>
    <w:lvl w:ilvl="8" w:tplc="0C0C0005" w:tentative="1">
      <w:start w:val="1"/>
      <w:numFmt w:val="bullet"/>
      <w:lvlText w:val=""/>
      <w:lvlJc w:val="left"/>
      <w:pPr>
        <w:ind w:left="6480" w:hanging="360"/>
      </w:pPr>
      <w:rPr>
        <w:rFonts w:ascii="Wingdings" w:hAnsi="Wingdings" w:hint="default"/>
      </w:rPr>
    </w:lvl>
  </w:abstractNum>
  <w:abstractNum w:abstractNumId="13" w15:restartNumberingAfterBreak="0">
    <w:nsid w:val="761F59E5"/>
    <w:multiLevelType w:val="hybridMultilevel"/>
    <w:tmpl w:val="F64C6336"/>
    <w:lvl w:ilvl="0" w:tplc="0C0C0001">
      <w:start w:val="1"/>
      <w:numFmt w:val="bullet"/>
      <w:lvlText w:val=""/>
      <w:lvlJc w:val="left"/>
      <w:pPr>
        <w:ind w:left="720" w:hanging="360"/>
      </w:pPr>
      <w:rPr>
        <w:rFonts w:ascii="Symbol" w:hAnsi="Symbol" w:hint="default"/>
      </w:rPr>
    </w:lvl>
    <w:lvl w:ilvl="1" w:tplc="0C0C0003" w:tentative="1">
      <w:start w:val="1"/>
      <w:numFmt w:val="bullet"/>
      <w:lvlText w:val="o"/>
      <w:lvlJc w:val="left"/>
      <w:pPr>
        <w:ind w:left="1440" w:hanging="360"/>
      </w:pPr>
      <w:rPr>
        <w:rFonts w:ascii="Courier New" w:hAnsi="Courier New" w:hint="default"/>
      </w:rPr>
    </w:lvl>
    <w:lvl w:ilvl="2" w:tplc="0C0C0005" w:tentative="1">
      <w:start w:val="1"/>
      <w:numFmt w:val="bullet"/>
      <w:lvlText w:val=""/>
      <w:lvlJc w:val="left"/>
      <w:pPr>
        <w:ind w:left="2160" w:hanging="360"/>
      </w:pPr>
      <w:rPr>
        <w:rFonts w:ascii="Wingdings" w:hAnsi="Wingdings" w:hint="default"/>
      </w:rPr>
    </w:lvl>
    <w:lvl w:ilvl="3" w:tplc="0C0C0001" w:tentative="1">
      <w:start w:val="1"/>
      <w:numFmt w:val="bullet"/>
      <w:lvlText w:val=""/>
      <w:lvlJc w:val="left"/>
      <w:pPr>
        <w:ind w:left="2880" w:hanging="360"/>
      </w:pPr>
      <w:rPr>
        <w:rFonts w:ascii="Symbol" w:hAnsi="Symbol" w:hint="default"/>
      </w:rPr>
    </w:lvl>
    <w:lvl w:ilvl="4" w:tplc="0C0C0003" w:tentative="1">
      <w:start w:val="1"/>
      <w:numFmt w:val="bullet"/>
      <w:lvlText w:val="o"/>
      <w:lvlJc w:val="left"/>
      <w:pPr>
        <w:ind w:left="3600" w:hanging="360"/>
      </w:pPr>
      <w:rPr>
        <w:rFonts w:ascii="Courier New" w:hAnsi="Courier New" w:hint="default"/>
      </w:rPr>
    </w:lvl>
    <w:lvl w:ilvl="5" w:tplc="0C0C0005" w:tentative="1">
      <w:start w:val="1"/>
      <w:numFmt w:val="bullet"/>
      <w:lvlText w:val=""/>
      <w:lvlJc w:val="left"/>
      <w:pPr>
        <w:ind w:left="4320" w:hanging="360"/>
      </w:pPr>
      <w:rPr>
        <w:rFonts w:ascii="Wingdings" w:hAnsi="Wingdings" w:hint="default"/>
      </w:rPr>
    </w:lvl>
    <w:lvl w:ilvl="6" w:tplc="0C0C0001" w:tentative="1">
      <w:start w:val="1"/>
      <w:numFmt w:val="bullet"/>
      <w:lvlText w:val=""/>
      <w:lvlJc w:val="left"/>
      <w:pPr>
        <w:ind w:left="5040" w:hanging="360"/>
      </w:pPr>
      <w:rPr>
        <w:rFonts w:ascii="Symbol" w:hAnsi="Symbol" w:hint="default"/>
      </w:rPr>
    </w:lvl>
    <w:lvl w:ilvl="7" w:tplc="0C0C0003" w:tentative="1">
      <w:start w:val="1"/>
      <w:numFmt w:val="bullet"/>
      <w:lvlText w:val="o"/>
      <w:lvlJc w:val="left"/>
      <w:pPr>
        <w:ind w:left="5760" w:hanging="360"/>
      </w:pPr>
      <w:rPr>
        <w:rFonts w:ascii="Courier New" w:hAnsi="Courier New" w:hint="default"/>
      </w:rPr>
    </w:lvl>
    <w:lvl w:ilvl="8" w:tplc="0C0C0005" w:tentative="1">
      <w:start w:val="1"/>
      <w:numFmt w:val="bullet"/>
      <w:lvlText w:val=""/>
      <w:lvlJc w:val="left"/>
      <w:pPr>
        <w:ind w:left="6480" w:hanging="360"/>
      </w:pPr>
      <w:rPr>
        <w:rFonts w:ascii="Wingdings" w:hAnsi="Wingdings" w:hint="default"/>
      </w:rPr>
    </w:lvl>
  </w:abstractNum>
  <w:abstractNum w:abstractNumId="14" w15:restartNumberingAfterBreak="0">
    <w:nsid w:val="7E2933B6"/>
    <w:multiLevelType w:val="hybridMultilevel"/>
    <w:tmpl w:val="2F30BB40"/>
    <w:lvl w:ilvl="0" w:tplc="0C0C0001">
      <w:start w:val="1"/>
      <w:numFmt w:val="bullet"/>
      <w:lvlText w:val=""/>
      <w:lvlJc w:val="left"/>
      <w:pPr>
        <w:ind w:left="720" w:hanging="360"/>
      </w:pPr>
      <w:rPr>
        <w:rFonts w:ascii="Symbol" w:hAnsi="Symbol" w:hint="default"/>
      </w:rPr>
    </w:lvl>
    <w:lvl w:ilvl="1" w:tplc="0C0C0003" w:tentative="1">
      <w:start w:val="1"/>
      <w:numFmt w:val="bullet"/>
      <w:lvlText w:val="o"/>
      <w:lvlJc w:val="left"/>
      <w:pPr>
        <w:ind w:left="1440" w:hanging="360"/>
      </w:pPr>
      <w:rPr>
        <w:rFonts w:ascii="Courier New" w:hAnsi="Courier New" w:hint="default"/>
      </w:rPr>
    </w:lvl>
    <w:lvl w:ilvl="2" w:tplc="0C0C0005" w:tentative="1">
      <w:start w:val="1"/>
      <w:numFmt w:val="bullet"/>
      <w:lvlText w:val=""/>
      <w:lvlJc w:val="left"/>
      <w:pPr>
        <w:ind w:left="2160" w:hanging="360"/>
      </w:pPr>
      <w:rPr>
        <w:rFonts w:ascii="Wingdings" w:hAnsi="Wingdings" w:hint="default"/>
      </w:rPr>
    </w:lvl>
    <w:lvl w:ilvl="3" w:tplc="0C0C0001" w:tentative="1">
      <w:start w:val="1"/>
      <w:numFmt w:val="bullet"/>
      <w:lvlText w:val=""/>
      <w:lvlJc w:val="left"/>
      <w:pPr>
        <w:ind w:left="2880" w:hanging="360"/>
      </w:pPr>
      <w:rPr>
        <w:rFonts w:ascii="Symbol" w:hAnsi="Symbol" w:hint="default"/>
      </w:rPr>
    </w:lvl>
    <w:lvl w:ilvl="4" w:tplc="0C0C0003" w:tentative="1">
      <w:start w:val="1"/>
      <w:numFmt w:val="bullet"/>
      <w:lvlText w:val="o"/>
      <w:lvlJc w:val="left"/>
      <w:pPr>
        <w:ind w:left="3600" w:hanging="360"/>
      </w:pPr>
      <w:rPr>
        <w:rFonts w:ascii="Courier New" w:hAnsi="Courier New" w:hint="default"/>
      </w:rPr>
    </w:lvl>
    <w:lvl w:ilvl="5" w:tplc="0C0C0005" w:tentative="1">
      <w:start w:val="1"/>
      <w:numFmt w:val="bullet"/>
      <w:lvlText w:val=""/>
      <w:lvlJc w:val="left"/>
      <w:pPr>
        <w:ind w:left="4320" w:hanging="360"/>
      </w:pPr>
      <w:rPr>
        <w:rFonts w:ascii="Wingdings" w:hAnsi="Wingdings" w:hint="default"/>
      </w:rPr>
    </w:lvl>
    <w:lvl w:ilvl="6" w:tplc="0C0C0001" w:tentative="1">
      <w:start w:val="1"/>
      <w:numFmt w:val="bullet"/>
      <w:lvlText w:val=""/>
      <w:lvlJc w:val="left"/>
      <w:pPr>
        <w:ind w:left="5040" w:hanging="360"/>
      </w:pPr>
      <w:rPr>
        <w:rFonts w:ascii="Symbol" w:hAnsi="Symbol" w:hint="default"/>
      </w:rPr>
    </w:lvl>
    <w:lvl w:ilvl="7" w:tplc="0C0C0003" w:tentative="1">
      <w:start w:val="1"/>
      <w:numFmt w:val="bullet"/>
      <w:lvlText w:val="o"/>
      <w:lvlJc w:val="left"/>
      <w:pPr>
        <w:ind w:left="5760" w:hanging="360"/>
      </w:pPr>
      <w:rPr>
        <w:rFonts w:ascii="Courier New" w:hAnsi="Courier New" w:hint="default"/>
      </w:rPr>
    </w:lvl>
    <w:lvl w:ilvl="8" w:tplc="0C0C0005" w:tentative="1">
      <w:start w:val="1"/>
      <w:numFmt w:val="bullet"/>
      <w:lvlText w:val=""/>
      <w:lvlJc w:val="left"/>
      <w:pPr>
        <w:ind w:left="6480" w:hanging="360"/>
      </w:pPr>
      <w:rPr>
        <w:rFonts w:ascii="Wingdings" w:hAnsi="Wingdings" w:hint="default"/>
      </w:rPr>
    </w:lvl>
  </w:abstractNum>
  <w:abstractNum w:abstractNumId="15" w15:restartNumberingAfterBreak="0">
    <w:nsid w:val="7FEC5D88"/>
    <w:multiLevelType w:val="hybridMultilevel"/>
    <w:tmpl w:val="D0A4A1FE"/>
    <w:lvl w:ilvl="0" w:tplc="0C0C0001">
      <w:start w:val="1"/>
      <w:numFmt w:val="bullet"/>
      <w:lvlText w:val=""/>
      <w:lvlJc w:val="left"/>
      <w:pPr>
        <w:ind w:left="720" w:hanging="360"/>
      </w:pPr>
      <w:rPr>
        <w:rFonts w:ascii="Symbol" w:hAnsi="Symbol" w:hint="default"/>
      </w:rPr>
    </w:lvl>
    <w:lvl w:ilvl="1" w:tplc="0C0C0003" w:tentative="1">
      <w:start w:val="1"/>
      <w:numFmt w:val="bullet"/>
      <w:lvlText w:val="o"/>
      <w:lvlJc w:val="left"/>
      <w:pPr>
        <w:ind w:left="1440" w:hanging="360"/>
      </w:pPr>
      <w:rPr>
        <w:rFonts w:ascii="Courier New" w:hAnsi="Courier New" w:hint="default"/>
      </w:rPr>
    </w:lvl>
    <w:lvl w:ilvl="2" w:tplc="0C0C0005" w:tentative="1">
      <w:start w:val="1"/>
      <w:numFmt w:val="bullet"/>
      <w:lvlText w:val=""/>
      <w:lvlJc w:val="left"/>
      <w:pPr>
        <w:ind w:left="2160" w:hanging="360"/>
      </w:pPr>
      <w:rPr>
        <w:rFonts w:ascii="Wingdings" w:hAnsi="Wingdings" w:hint="default"/>
      </w:rPr>
    </w:lvl>
    <w:lvl w:ilvl="3" w:tplc="0C0C0001" w:tentative="1">
      <w:start w:val="1"/>
      <w:numFmt w:val="bullet"/>
      <w:lvlText w:val=""/>
      <w:lvlJc w:val="left"/>
      <w:pPr>
        <w:ind w:left="2880" w:hanging="360"/>
      </w:pPr>
      <w:rPr>
        <w:rFonts w:ascii="Symbol" w:hAnsi="Symbol" w:hint="default"/>
      </w:rPr>
    </w:lvl>
    <w:lvl w:ilvl="4" w:tplc="0C0C0003" w:tentative="1">
      <w:start w:val="1"/>
      <w:numFmt w:val="bullet"/>
      <w:lvlText w:val="o"/>
      <w:lvlJc w:val="left"/>
      <w:pPr>
        <w:ind w:left="3600" w:hanging="360"/>
      </w:pPr>
      <w:rPr>
        <w:rFonts w:ascii="Courier New" w:hAnsi="Courier New" w:hint="default"/>
      </w:rPr>
    </w:lvl>
    <w:lvl w:ilvl="5" w:tplc="0C0C0005" w:tentative="1">
      <w:start w:val="1"/>
      <w:numFmt w:val="bullet"/>
      <w:lvlText w:val=""/>
      <w:lvlJc w:val="left"/>
      <w:pPr>
        <w:ind w:left="4320" w:hanging="360"/>
      </w:pPr>
      <w:rPr>
        <w:rFonts w:ascii="Wingdings" w:hAnsi="Wingdings" w:hint="default"/>
      </w:rPr>
    </w:lvl>
    <w:lvl w:ilvl="6" w:tplc="0C0C0001" w:tentative="1">
      <w:start w:val="1"/>
      <w:numFmt w:val="bullet"/>
      <w:lvlText w:val=""/>
      <w:lvlJc w:val="left"/>
      <w:pPr>
        <w:ind w:left="5040" w:hanging="360"/>
      </w:pPr>
      <w:rPr>
        <w:rFonts w:ascii="Symbol" w:hAnsi="Symbol" w:hint="default"/>
      </w:rPr>
    </w:lvl>
    <w:lvl w:ilvl="7" w:tplc="0C0C0003" w:tentative="1">
      <w:start w:val="1"/>
      <w:numFmt w:val="bullet"/>
      <w:lvlText w:val="o"/>
      <w:lvlJc w:val="left"/>
      <w:pPr>
        <w:ind w:left="5760" w:hanging="360"/>
      </w:pPr>
      <w:rPr>
        <w:rFonts w:ascii="Courier New" w:hAnsi="Courier New" w:hint="default"/>
      </w:rPr>
    </w:lvl>
    <w:lvl w:ilvl="8" w:tplc="0C0C0005" w:tentative="1">
      <w:start w:val="1"/>
      <w:numFmt w:val="bullet"/>
      <w:lvlText w:val=""/>
      <w:lvlJc w:val="left"/>
      <w:pPr>
        <w:ind w:left="6480" w:hanging="360"/>
      </w:pPr>
      <w:rPr>
        <w:rFonts w:ascii="Wingdings" w:hAnsi="Wingdings" w:hint="default"/>
      </w:rPr>
    </w:lvl>
  </w:abstractNum>
  <w:num w:numId="1" w16cid:durableId="374504850">
    <w:abstractNumId w:val="12"/>
  </w:num>
  <w:num w:numId="2" w16cid:durableId="40713739">
    <w:abstractNumId w:val="10"/>
  </w:num>
  <w:num w:numId="3" w16cid:durableId="1745495983">
    <w:abstractNumId w:val="9"/>
  </w:num>
  <w:num w:numId="4" w16cid:durableId="430007473">
    <w:abstractNumId w:val="3"/>
  </w:num>
  <w:num w:numId="5" w16cid:durableId="672345384">
    <w:abstractNumId w:val="0"/>
  </w:num>
  <w:num w:numId="6" w16cid:durableId="1796748918">
    <w:abstractNumId w:val="14"/>
  </w:num>
  <w:num w:numId="7" w16cid:durableId="1504471429">
    <w:abstractNumId w:val="8"/>
  </w:num>
  <w:num w:numId="8" w16cid:durableId="1731150402">
    <w:abstractNumId w:val="4"/>
  </w:num>
  <w:num w:numId="9" w16cid:durableId="2020690074">
    <w:abstractNumId w:val="11"/>
  </w:num>
  <w:num w:numId="10" w16cid:durableId="109056191">
    <w:abstractNumId w:val="6"/>
  </w:num>
  <w:num w:numId="11" w16cid:durableId="669141147">
    <w:abstractNumId w:val="1"/>
  </w:num>
  <w:num w:numId="12" w16cid:durableId="208885275">
    <w:abstractNumId w:val="2"/>
  </w:num>
  <w:num w:numId="13" w16cid:durableId="492793379">
    <w:abstractNumId w:val="13"/>
  </w:num>
  <w:num w:numId="14" w16cid:durableId="86004160">
    <w:abstractNumId w:val="15"/>
  </w:num>
  <w:num w:numId="15" w16cid:durableId="1348096590">
    <w:abstractNumId w:val="7"/>
  </w:num>
  <w:num w:numId="16" w16cid:durableId="638733551">
    <w:abstractNumId w:val="5"/>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attachedTemplate r:id="rId1"/>
  <w:defaultTabStop w:val="720"/>
  <w:hyphenationZone w:val="425"/>
  <w:drawingGridHorizontalSpacing w:val="120"/>
  <w:displayHorizontalDrawingGridEvery w:val="2"/>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F1A07"/>
    <w:rsid w:val="00007684"/>
    <w:rsid w:val="00014640"/>
    <w:rsid w:val="0002482E"/>
    <w:rsid w:val="00033364"/>
    <w:rsid w:val="000367C1"/>
    <w:rsid w:val="000455E3"/>
    <w:rsid w:val="00050324"/>
    <w:rsid w:val="00066097"/>
    <w:rsid w:val="00067F1E"/>
    <w:rsid w:val="000844A7"/>
    <w:rsid w:val="000A0150"/>
    <w:rsid w:val="000A149E"/>
    <w:rsid w:val="000B0CDA"/>
    <w:rsid w:val="000B2C53"/>
    <w:rsid w:val="000B7C6E"/>
    <w:rsid w:val="000E5193"/>
    <w:rsid w:val="000E63C9"/>
    <w:rsid w:val="000F09C5"/>
    <w:rsid w:val="000F429A"/>
    <w:rsid w:val="00101EF9"/>
    <w:rsid w:val="00111774"/>
    <w:rsid w:val="001120B6"/>
    <w:rsid w:val="00127BEB"/>
    <w:rsid w:val="00130E9D"/>
    <w:rsid w:val="00150A6D"/>
    <w:rsid w:val="00185B35"/>
    <w:rsid w:val="001915CE"/>
    <w:rsid w:val="0019173D"/>
    <w:rsid w:val="00191EAA"/>
    <w:rsid w:val="001A4895"/>
    <w:rsid w:val="001A7EBA"/>
    <w:rsid w:val="001F2BC8"/>
    <w:rsid w:val="001F5F6B"/>
    <w:rsid w:val="001F6699"/>
    <w:rsid w:val="001F7507"/>
    <w:rsid w:val="00201D8B"/>
    <w:rsid w:val="0021075A"/>
    <w:rsid w:val="00225CF7"/>
    <w:rsid w:val="00230F32"/>
    <w:rsid w:val="0023340F"/>
    <w:rsid w:val="00235848"/>
    <w:rsid w:val="00243EBC"/>
    <w:rsid w:val="00245D66"/>
    <w:rsid w:val="00246A35"/>
    <w:rsid w:val="00260D81"/>
    <w:rsid w:val="00270C80"/>
    <w:rsid w:val="00281F05"/>
    <w:rsid w:val="00284348"/>
    <w:rsid w:val="0029213F"/>
    <w:rsid w:val="002A72DC"/>
    <w:rsid w:val="002C16C3"/>
    <w:rsid w:val="002D336B"/>
    <w:rsid w:val="002E19D9"/>
    <w:rsid w:val="002F51F5"/>
    <w:rsid w:val="002F6A92"/>
    <w:rsid w:val="00312137"/>
    <w:rsid w:val="00320E60"/>
    <w:rsid w:val="003219CC"/>
    <w:rsid w:val="00330359"/>
    <w:rsid w:val="0033762F"/>
    <w:rsid w:val="00344F21"/>
    <w:rsid w:val="00345F42"/>
    <w:rsid w:val="00360494"/>
    <w:rsid w:val="00364A82"/>
    <w:rsid w:val="00366C7E"/>
    <w:rsid w:val="00384EA3"/>
    <w:rsid w:val="00385C3A"/>
    <w:rsid w:val="00387689"/>
    <w:rsid w:val="00394064"/>
    <w:rsid w:val="003A39A1"/>
    <w:rsid w:val="003A47C5"/>
    <w:rsid w:val="003A57C8"/>
    <w:rsid w:val="003B1EB3"/>
    <w:rsid w:val="003C2191"/>
    <w:rsid w:val="003D03A2"/>
    <w:rsid w:val="003D3863"/>
    <w:rsid w:val="003D5891"/>
    <w:rsid w:val="003E06D2"/>
    <w:rsid w:val="003F1A07"/>
    <w:rsid w:val="004110DE"/>
    <w:rsid w:val="00424811"/>
    <w:rsid w:val="0044085A"/>
    <w:rsid w:val="00447B28"/>
    <w:rsid w:val="00447E08"/>
    <w:rsid w:val="004574D4"/>
    <w:rsid w:val="00457DAA"/>
    <w:rsid w:val="00462CC5"/>
    <w:rsid w:val="004703BE"/>
    <w:rsid w:val="004716F5"/>
    <w:rsid w:val="004A141A"/>
    <w:rsid w:val="004A25AC"/>
    <w:rsid w:val="004A3688"/>
    <w:rsid w:val="004A732C"/>
    <w:rsid w:val="004B21A5"/>
    <w:rsid w:val="004B4FDF"/>
    <w:rsid w:val="004C72A3"/>
    <w:rsid w:val="004E6991"/>
    <w:rsid w:val="005037F0"/>
    <w:rsid w:val="00514B57"/>
    <w:rsid w:val="00516A86"/>
    <w:rsid w:val="005275F6"/>
    <w:rsid w:val="00532541"/>
    <w:rsid w:val="00572102"/>
    <w:rsid w:val="00580492"/>
    <w:rsid w:val="00591C77"/>
    <w:rsid w:val="005A5227"/>
    <w:rsid w:val="005C28B7"/>
    <w:rsid w:val="005E0C3B"/>
    <w:rsid w:val="005E41E8"/>
    <w:rsid w:val="005F1BB0"/>
    <w:rsid w:val="0060479A"/>
    <w:rsid w:val="006160E0"/>
    <w:rsid w:val="00625CAE"/>
    <w:rsid w:val="00627A04"/>
    <w:rsid w:val="006324D5"/>
    <w:rsid w:val="00656C4D"/>
    <w:rsid w:val="00660925"/>
    <w:rsid w:val="00664DFC"/>
    <w:rsid w:val="00672E4E"/>
    <w:rsid w:val="00681A9B"/>
    <w:rsid w:val="00697089"/>
    <w:rsid w:val="006B34B1"/>
    <w:rsid w:val="006E0BF4"/>
    <w:rsid w:val="006E5716"/>
    <w:rsid w:val="00712B94"/>
    <w:rsid w:val="00717A79"/>
    <w:rsid w:val="00722CFA"/>
    <w:rsid w:val="007302B3"/>
    <w:rsid w:val="00730733"/>
    <w:rsid w:val="00730E3A"/>
    <w:rsid w:val="00736AAF"/>
    <w:rsid w:val="007528FE"/>
    <w:rsid w:val="007553F0"/>
    <w:rsid w:val="00765B2A"/>
    <w:rsid w:val="00783A34"/>
    <w:rsid w:val="0079233E"/>
    <w:rsid w:val="007B6F10"/>
    <w:rsid w:val="007C4D05"/>
    <w:rsid w:val="007C6B52"/>
    <w:rsid w:val="007D16C5"/>
    <w:rsid w:val="007F3476"/>
    <w:rsid w:val="007F7DC9"/>
    <w:rsid w:val="008123AB"/>
    <w:rsid w:val="00824D0E"/>
    <w:rsid w:val="00825E47"/>
    <w:rsid w:val="00825F19"/>
    <w:rsid w:val="00831A2E"/>
    <w:rsid w:val="00831C0C"/>
    <w:rsid w:val="00845926"/>
    <w:rsid w:val="008475F2"/>
    <w:rsid w:val="008513E1"/>
    <w:rsid w:val="00862FE4"/>
    <w:rsid w:val="0086389A"/>
    <w:rsid w:val="0087605E"/>
    <w:rsid w:val="00880339"/>
    <w:rsid w:val="00886280"/>
    <w:rsid w:val="008A4F99"/>
    <w:rsid w:val="008B1FEE"/>
    <w:rsid w:val="008B6844"/>
    <w:rsid w:val="008C3160"/>
    <w:rsid w:val="008E0D0C"/>
    <w:rsid w:val="008E112C"/>
    <w:rsid w:val="008E5652"/>
    <w:rsid w:val="00903423"/>
    <w:rsid w:val="00903C32"/>
    <w:rsid w:val="00904F1F"/>
    <w:rsid w:val="0091275B"/>
    <w:rsid w:val="0091450F"/>
    <w:rsid w:val="009147D2"/>
    <w:rsid w:val="00916B16"/>
    <w:rsid w:val="009173B9"/>
    <w:rsid w:val="00917BE1"/>
    <w:rsid w:val="0093335D"/>
    <w:rsid w:val="0093613E"/>
    <w:rsid w:val="00940CAF"/>
    <w:rsid w:val="00943026"/>
    <w:rsid w:val="0095030D"/>
    <w:rsid w:val="00966B81"/>
    <w:rsid w:val="009705FE"/>
    <w:rsid w:val="00981190"/>
    <w:rsid w:val="009A240A"/>
    <w:rsid w:val="009A722A"/>
    <w:rsid w:val="009A781A"/>
    <w:rsid w:val="009C1388"/>
    <w:rsid w:val="009C7720"/>
    <w:rsid w:val="009E215E"/>
    <w:rsid w:val="009E738C"/>
    <w:rsid w:val="00A07C08"/>
    <w:rsid w:val="00A12BD5"/>
    <w:rsid w:val="00A23AFA"/>
    <w:rsid w:val="00A3084E"/>
    <w:rsid w:val="00A31B3E"/>
    <w:rsid w:val="00A52A75"/>
    <w:rsid w:val="00A532F3"/>
    <w:rsid w:val="00A55AE2"/>
    <w:rsid w:val="00A55F97"/>
    <w:rsid w:val="00A61747"/>
    <w:rsid w:val="00A748F1"/>
    <w:rsid w:val="00A75388"/>
    <w:rsid w:val="00A8489E"/>
    <w:rsid w:val="00A85636"/>
    <w:rsid w:val="00A93251"/>
    <w:rsid w:val="00AA40A3"/>
    <w:rsid w:val="00AB02A7"/>
    <w:rsid w:val="00AC29F3"/>
    <w:rsid w:val="00AD7420"/>
    <w:rsid w:val="00AE2372"/>
    <w:rsid w:val="00AE27DA"/>
    <w:rsid w:val="00AF5F18"/>
    <w:rsid w:val="00AF6D82"/>
    <w:rsid w:val="00B231E5"/>
    <w:rsid w:val="00B27077"/>
    <w:rsid w:val="00B3047E"/>
    <w:rsid w:val="00B30880"/>
    <w:rsid w:val="00B4394D"/>
    <w:rsid w:val="00B4493E"/>
    <w:rsid w:val="00B51FAA"/>
    <w:rsid w:val="00B562AC"/>
    <w:rsid w:val="00B6288E"/>
    <w:rsid w:val="00B6657C"/>
    <w:rsid w:val="00B752D9"/>
    <w:rsid w:val="00B8202E"/>
    <w:rsid w:val="00B82135"/>
    <w:rsid w:val="00B9073B"/>
    <w:rsid w:val="00B92FEE"/>
    <w:rsid w:val="00B963BA"/>
    <w:rsid w:val="00BA0464"/>
    <w:rsid w:val="00BA6B87"/>
    <w:rsid w:val="00BB690A"/>
    <w:rsid w:val="00BB7B23"/>
    <w:rsid w:val="00BD4106"/>
    <w:rsid w:val="00C0022F"/>
    <w:rsid w:val="00C02B87"/>
    <w:rsid w:val="00C02DAC"/>
    <w:rsid w:val="00C20114"/>
    <w:rsid w:val="00C238A3"/>
    <w:rsid w:val="00C30039"/>
    <w:rsid w:val="00C311DC"/>
    <w:rsid w:val="00C37BE0"/>
    <w:rsid w:val="00C4086D"/>
    <w:rsid w:val="00C4662F"/>
    <w:rsid w:val="00C6045B"/>
    <w:rsid w:val="00C623C3"/>
    <w:rsid w:val="00C92AE4"/>
    <w:rsid w:val="00CA1896"/>
    <w:rsid w:val="00CA616C"/>
    <w:rsid w:val="00CB5B28"/>
    <w:rsid w:val="00CF5371"/>
    <w:rsid w:val="00CF5E8A"/>
    <w:rsid w:val="00D01662"/>
    <w:rsid w:val="00D0323A"/>
    <w:rsid w:val="00D0559F"/>
    <w:rsid w:val="00D077E9"/>
    <w:rsid w:val="00D07EA3"/>
    <w:rsid w:val="00D177A4"/>
    <w:rsid w:val="00D2161E"/>
    <w:rsid w:val="00D33650"/>
    <w:rsid w:val="00D41A8B"/>
    <w:rsid w:val="00D41AE7"/>
    <w:rsid w:val="00D42CB7"/>
    <w:rsid w:val="00D527AB"/>
    <w:rsid w:val="00D5413D"/>
    <w:rsid w:val="00D570A9"/>
    <w:rsid w:val="00D70D02"/>
    <w:rsid w:val="00D770C7"/>
    <w:rsid w:val="00D779AA"/>
    <w:rsid w:val="00D8542E"/>
    <w:rsid w:val="00D86945"/>
    <w:rsid w:val="00D90290"/>
    <w:rsid w:val="00D95170"/>
    <w:rsid w:val="00D9634A"/>
    <w:rsid w:val="00D9639F"/>
    <w:rsid w:val="00DD1229"/>
    <w:rsid w:val="00DD152F"/>
    <w:rsid w:val="00DE213F"/>
    <w:rsid w:val="00DE6C10"/>
    <w:rsid w:val="00DF027C"/>
    <w:rsid w:val="00DF4600"/>
    <w:rsid w:val="00E00A32"/>
    <w:rsid w:val="00E01B34"/>
    <w:rsid w:val="00E15D19"/>
    <w:rsid w:val="00E16849"/>
    <w:rsid w:val="00E22ACD"/>
    <w:rsid w:val="00E505E3"/>
    <w:rsid w:val="00E57323"/>
    <w:rsid w:val="00E620B0"/>
    <w:rsid w:val="00E70467"/>
    <w:rsid w:val="00E81B40"/>
    <w:rsid w:val="00E97D04"/>
    <w:rsid w:val="00EA5282"/>
    <w:rsid w:val="00EB1D85"/>
    <w:rsid w:val="00EB23D6"/>
    <w:rsid w:val="00EB6373"/>
    <w:rsid w:val="00EF019A"/>
    <w:rsid w:val="00EF19FC"/>
    <w:rsid w:val="00EF555B"/>
    <w:rsid w:val="00F027BB"/>
    <w:rsid w:val="00F11DCF"/>
    <w:rsid w:val="00F162EA"/>
    <w:rsid w:val="00F3091A"/>
    <w:rsid w:val="00F52D27"/>
    <w:rsid w:val="00F60CFF"/>
    <w:rsid w:val="00F60EA6"/>
    <w:rsid w:val="00F63CBF"/>
    <w:rsid w:val="00F65463"/>
    <w:rsid w:val="00F705A5"/>
    <w:rsid w:val="00F72D61"/>
    <w:rsid w:val="00F83527"/>
    <w:rsid w:val="00F87F7C"/>
    <w:rsid w:val="00F96086"/>
    <w:rsid w:val="00F97A78"/>
    <w:rsid w:val="00F97BFF"/>
    <w:rsid w:val="00FA15B3"/>
    <w:rsid w:val="00FB26E1"/>
    <w:rsid w:val="00FB38FA"/>
    <w:rsid w:val="00FB5693"/>
    <w:rsid w:val="00FB77D1"/>
    <w:rsid w:val="00FC1028"/>
    <w:rsid w:val="00FD583F"/>
    <w:rsid w:val="00FD7488"/>
    <w:rsid w:val="00FE5759"/>
    <w:rsid w:val="00FF16B4"/>
  </w:rsids>
  <m:mathPr>
    <m:mathFont m:val="Cambria Math"/>
    <m:brkBin m:val="before"/>
    <m:brkBinSub m:val="--"/>
    <m:smallFrac m:val="0"/>
    <m:dispDef/>
    <m:lMargin m:val="1440"/>
    <m:rMargin m:val="1440"/>
    <m:defJc m:val="centerGroup"/>
    <m:wrapIndent m:val="1440"/>
    <m:intLim m:val="subSup"/>
    <m:naryLim m:val="undOvr"/>
  </m:mathPr>
  <w:themeFontLang w:val="en-US" w:eastAsia="ja-JP"/>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63D0E0F9"/>
  <w15:docId w15:val="{0FA4E47D-99D4-4B80-97E0-15B01517CB68}"/>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4"/>
        <w:szCs w:val="24"/>
        <w:lang w:val="fr-FR"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7" w:qFormat="1"/>
    <w:lsdException w:name="heading 2" w:uiPriority="4" w:qFormat="1"/>
    <w:lsdException w:name="heading 3" w:semiHidden="1" w:uiPriority="5" w:unhideWhenUsed="1" w:qFormat="1"/>
    <w:lsdException w:name="heading 4" w:semiHidden="1" w:uiPriority="1" w:unhideWhenUsed="1" w:qFormat="1"/>
    <w:lsdException w:name="heading 5" w:semiHidden="1" w:uiPriority="1" w:unhideWhenUsed="1" w:qFormat="1"/>
    <w:lsdException w:name="heading 6" w:semiHidden="1" w:uiPriority="1" w:unhideWhenUsed="1" w:qFormat="1"/>
    <w:lsdException w:name="heading 7" w:semiHidden="1" w:uiPriority="1" w:unhideWhenUsed="1" w:qFormat="1"/>
    <w:lsdException w:name="heading 8" w:semiHidden="1" w:uiPriority="1" w:unhideWhenUsed="1" w:qFormat="1"/>
    <w:lsdException w:name="heading 9" w:semiHidden="1" w:uiPriority="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nhideWhenUsed="1"/>
    <w:lsdException w:name="toc 2" w:semiHidden="1" w:unhideWhenUsed="1"/>
    <w:lsdException w:name="toc 3" w:semiHidden="1" w:unhideWhenUsed="1"/>
    <w:lsdException w:name="toc 4" w:semiHidden="1" w:unhideWhenUsed="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nhideWhenUsed="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 w:qFormat="1"/>
    <w:lsdException w:name="Closing" w:semiHidden="1" w:unhideWhenUsed="1"/>
    <w:lsdException w:name="Signature" w:semiHidden="1" w:unhideWhenUsed="1"/>
    <w:lsdException w:name="Default Paragraph Font" w:semiHidden="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5"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iPriority="3" w:unhideWhenUsed="1" w:qFormat="1"/>
    <w:lsdException w:name="Hyperlink" w:semiHidden="1" w:unhideWhenUsed="1"/>
    <w:lsdException w:name="FollowedHyperlink" w:semiHidden="1" w:unhideWhenUsed="1"/>
    <w:lsdException w:name="Strong" w:semiHidden="1" w:uiPriority="2" w:unhideWhenUsed="1" w:qFormat="1"/>
    <w:lsdException w:name="Emphasis" w:semiHidden="1" w:uiPriority="2" w:unhideWhenUsed="1"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1"/>
    <w:lsdException w:name="Table Theme" w:semiHidden="1" w:unhideWhenUsed="1"/>
    <w:lsdException w:name="Placeholder Text" w:semiHidden="1" w:unhideWhenUsed="1"/>
    <w:lsdException w:name="No Spacing" w:semiHidden="1" w:unhideWhenUsed="1"/>
    <w:lsdException w:name="Light Shading"/>
    <w:lsdException w:name="Light List"/>
    <w:lsdException w:name="Light Grid"/>
    <w:lsdException w:name="Medium Shading 1"/>
    <w:lsdException w:name="Medium Shading 2"/>
    <w:lsdException w:name="Medium List 1"/>
    <w:lsdException w:name="Medium List 2"/>
    <w:lsdException w:name="Medium Grid 1"/>
    <w:lsdException w:name="Medium Grid 2"/>
    <w:lsdException w:name="Medium Grid 3"/>
    <w:lsdException w:name="Dark List"/>
    <w:lsdException w:name="Colorful Shading"/>
    <w:lsdException w:name="Colorful List"/>
    <w:lsdException w:name="Colorful Grid"/>
    <w:lsdException w:name="Light Shading Accent 1"/>
    <w:lsdException w:name="Light List Accent 1"/>
    <w:lsdException w:name="Light Grid Accent 1"/>
    <w:lsdException w:name="Medium Shading 1 Accent 1"/>
    <w:lsdException w:name="Medium Shading 2 Accent 1"/>
    <w:lsdException w:name="Medium List 1 Accent 1"/>
    <w:lsdException w:name="Revision" w:semiHidden="1"/>
    <w:lsdException w:name="List Paragraph" w:semiHidden="1" w:uiPriority="34" w:unhideWhenUsed="1" w:qFormat="1"/>
    <w:lsdException w:name="Quote" w:semiHidden="1" w:uiPriority="29" w:unhideWhenUsed="1" w:qFormat="1"/>
    <w:lsdException w:name="Intense Quote" w:semiHidden="1" w:uiPriority="30" w:unhideWhenUsed="1"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unhideWhenUsed="1" w:qFormat="1"/>
    <w:lsdException w:name="Intense Emphasis" w:semiHidden="1" w:uiPriority="21" w:unhideWhenUsed="1" w:qFormat="1"/>
    <w:lsdException w:name="Subtle Reference" w:semiHidden="1" w:uiPriority="31" w:unhideWhenUsed="1" w:qFormat="1"/>
    <w:lsdException w:name="Intense Reference" w:semiHidden="1" w:uiPriority="32" w:unhideWhenUsed="1" w:qFormat="1"/>
    <w:lsdException w:name="Book Title" w:semiHidden="1" w:uiPriority="33" w:unhideWhenUsed="1"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D86945"/>
    <w:pPr>
      <w:spacing w:after="0"/>
    </w:pPr>
    <w:rPr>
      <w:rFonts w:eastAsiaTheme="minorEastAsia"/>
      <w:b/>
      <w:color w:val="082A75" w:themeColor="text2"/>
      <w:sz w:val="28"/>
      <w:szCs w:val="22"/>
    </w:rPr>
  </w:style>
  <w:style w:type="paragraph" w:styleId="Titre1">
    <w:name w:val="heading 1"/>
    <w:basedOn w:val="Normal"/>
    <w:link w:val="Titre1Car"/>
    <w:uiPriority w:val="4"/>
    <w:qFormat/>
    <w:rsid w:val="00D077E9"/>
    <w:pPr>
      <w:keepNext/>
      <w:spacing w:before="240" w:after="60"/>
      <w:outlineLvl w:val="0"/>
    </w:pPr>
    <w:rPr>
      <w:rFonts w:asciiTheme="majorHAnsi" w:eastAsiaTheme="majorEastAsia" w:hAnsiTheme="majorHAnsi" w:cstheme="majorBidi"/>
      <w:color w:val="061F57" w:themeColor="text2" w:themeShade="BF"/>
      <w:kern w:val="28"/>
      <w:sz w:val="52"/>
      <w:szCs w:val="32"/>
    </w:rPr>
  </w:style>
  <w:style w:type="paragraph" w:styleId="Titre2">
    <w:name w:val="heading 2"/>
    <w:basedOn w:val="Normal"/>
    <w:next w:val="Normal"/>
    <w:link w:val="Titre2Car"/>
    <w:uiPriority w:val="4"/>
    <w:qFormat/>
    <w:rsid w:val="00DF027C"/>
    <w:pPr>
      <w:keepNext/>
      <w:spacing w:after="240" w:line="240" w:lineRule="auto"/>
      <w:outlineLvl w:val="1"/>
    </w:pPr>
    <w:rPr>
      <w:rFonts w:eastAsiaTheme="majorEastAsia" w:cstheme="majorBidi"/>
      <w:b w:val="0"/>
      <w:sz w:val="36"/>
      <w:szCs w:val="26"/>
    </w:rPr>
  </w:style>
  <w:style w:type="character" w:default="1" w:styleId="Policepardfaut">
    <w:name w:val="Default Paragraph Font"/>
    <w:uiPriority w:val="1"/>
    <w:unhideWhenUsed/>
  </w:style>
  <w:style w:type="table" w:default="1" w:styleId="TableauNormal">
    <w:name w:val="Normal Table"/>
    <w:uiPriority w:val="99"/>
    <w:semiHidden/>
    <w:unhideWhenUsed/>
    <w:tblPr>
      <w:tblInd w:w="0" w:type="dxa"/>
      <w:tblCellMar>
        <w:top w:w="0" w:type="dxa"/>
        <w:left w:w="108" w:type="dxa"/>
        <w:bottom w:w="0" w:type="dxa"/>
        <w:right w:w="108" w:type="dxa"/>
      </w:tblCellMar>
    </w:tblPr>
  </w:style>
  <w:style w:type="numbering" w:default="1" w:styleId="Aucuneliste">
    <w:name w:val="No List"/>
    <w:uiPriority w:val="99"/>
    <w:semiHidden/>
    <w:unhideWhenUsed/>
  </w:style>
  <w:style w:type="paragraph" w:styleId="Textedebulles">
    <w:name w:val="Balloon Text"/>
    <w:basedOn w:val="Normal"/>
    <w:link w:val="TextedebullesCar"/>
    <w:uiPriority w:val="99"/>
    <w:semiHidden/>
    <w:unhideWhenUsed/>
    <w:rPr>
      <w:rFonts w:ascii="Tahoma" w:hAnsi="Tahoma" w:cs="Tahoma"/>
      <w:sz w:val="16"/>
      <w:szCs w:val="16"/>
    </w:rPr>
  </w:style>
  <w:style w:type="character" w:customStyle="1" w:styleId="TextedebullesCar">
    <w:name w:val="Texte de bulles Car"/>
    <w:basedOn w:val="Policepardfaut"/>
    <w:link w:val="Textedebulles"/>
    <w:uiPriority w:val="99"/>
    <w:semiHidden/>
    <w:rPr>
      <w:rFonts w:ascii="Tahoma" w:hAnsi="Tahoma" w:cs="Tahoma"/>
      <w:sz w:val="16"/>
      <w:szCs w:val="16"/>
    </w:rPr>
  </w:style>
  <w:style w:type="paragraph" w:styleId="Titre">
    <w:name w:val="Title"/>
    <w:basedOn w:val="Normal"/>
    <w:link w:val="TitreCar"/>
    <w:uiPriority w:val="1"/>
    <w:qFormat/>
    <w:rsid w:val="00D86945"/>
    <w:pPr>
      <w:spacing w:after="200" w:line="240" w:lineRule="auto"/>
    </w:pPr>
    <w:rPr>
      <w:rFonts w:asciiTheme="majorHAnsi" w:eastAsiaTheme="majorEastAsia" w:hAnsiTheme="majorHAnsi" w:cstheme="majorBidi"/>
      <w:bCs/>
      <w:sz w:val="72"/>
      <w:szCs w:val="52"/>
    </w:rPr>
  </w:style>
  <w:style w:type="character" w:customStyle="1" w:styleId="TitreCar">
    <w:name w:val="Titre Car"/>
    <w:basedOn w:val="Policepardfaut"/>
    <w:link w:val="Titre"/>
    <w:uiPriority w:val="1"/>
    <w:rsid w:val="00D86945"/>
    <w:rPr>
      <w:rFonts w:asciiTheme="majorHAnsi" w:eastAsiaTheme="majorEastAsia" w:hAnsiTheme="majorHAnsi" w:cstheme="majorBidi"/>
      <w:b/>
      <w:bCs/>
      <w:color w:val="082A75" w:themeColor="text2"/>
      <w:sz w:val="72"/>
      <w:szCs w:val="52"/>
    </w:rPr>
  </w:style>
  <w:style w:type="paragraph" w:styleId="Sous-titre">
    <w:name w:val="Subtitle"/>
    <w:basedOn w:val="Normal"/>
    <w:link w:val="Sous-titreCar"/>
    <w:uiPriority w:val="2"/>
    <w:qFormat/>
    <w:rsid w:val="00D86945"/>
    <w:pPr>
      <w:framePr w:hSpace="180" w:wrap="around" w:vAnchor="text" w:hAnchor="margin" w:y="1167"/>
    </w:pPr>
    <w:rPr>
      <w:b w:val="0"/>
      <w:caps/>
      <w:spacing w:val="20"/>
      <w:sz w:val="32"/>
    </w:rPr>
  </w:style>
  <w:style w:type="character" w:customStyle="1" w:styleId="Sous-titreCar">
    <w:name w:val="Sous-titre Car"/>
    <w:basedOn w:val="Policepardfaut"/>
    <w:link w:val="Sous-titre"/>
    <w:uiPriority w:val="2"/>
    <w:rsid w:val="00D86945"/>
    <w:rPr>
      <w:rFonts w:eastAsiaTheme="minorEastAsia"/>
      <w:caps/>
      <w:color w:val="082A75" w:themeColor="text2"/>
      <w:spacing w:val="20"/>
      <w:sz w:val="32"/>
      <w:szCs w:val="22"/>
    </w:rPr>
  </w:style>
  <w:style w:type="character" w:customStyle="1" w:styleId="Titre1Car">
    <w:name w:val="Titre 1 Car"/>
    <w:basedOn w:val="Policepardfaut"/>
    <w:link w:val="Titre1"/>
    <w:uiPriority w:val="4"/>
    <w:rsid w:val="00D077E9"/>
    <w:rPr>
      <w:rFonts w:asciiTheme="majorHAnsi" w:eastAsiaTheme="majorEastAsia" w:hAnsiTheme="majorHAnsi" w:cstheme="majorBidi"/>
      <w:b/>
      <w:color w:val="061F57" w:themeColor="text2" w:themeShade="BF"/>
      <w:kern w:val="28"/>
      <w:sz w:val="52"/>
      <w:szCs w:val="32"/>
    </w:rPr>
  </w:style>
  <w:style w:type="paragraph" w:styleId="En-tte">
    <w:name w:val="header"/>
    <w:basedOn w:val="Normal"/>
    <w:link w:val="En-tteCar"/>
    <w:uiPriority w:val="8"/>
    <w:unhideWhenUsed/>
    <w:rsid w:val="005037F0"/>
  </w:style>
  <w:style w:type="character" w:customStyle="1" w:styleId="En-tteCar">
    <w:name w:val="En-tête Car"/>
    <w:basedOn w:val="Policepardfaut"/>
    <w:link w:val="En-tte"/>
    <w:uiPriority w:val="8"/>
    <w:rsid w:val="0093335D"/>
  </w:style>
  <w:style w:type="paragraph" w:styleId="Pieddepage">
    <w:name w:val="footer"/>
    <w:basedOn w:val="Normal"/>
    <w:link w:val="PieddepageCar"/>
    <w:uiPriority w:val="99"/>
    <w:unhideWhenUsed/>
    <w:rsid w:val="005037F0"/>
  </w:style>
  <w:style w:type="character" w:customStyle="1" w:styleId="PieddepageCar">
    <w:name w:val="Pied de page Car"/>
    <w:basedOn w:val="Policepardfaut"/>
    <w:link w:val="Pieddepage"/>
    <w:uiPriority w:val="99"/>
    <w:rsid w:val="005037F0"/>
    <w:rPr>
      <w:sz w:val="24"/>
      <w:szCs w:val="24"/>
    </w:rPr>
  </w:style>
  <w:style w:type="paragraph" w:customStyle="1" w:styleId="Nom">
    <w:name w:val="Nom"/>
    <w:basedOn w:val="Normal"/>
    <w:uiPriority w:val="3"/>
    <w:qFormat/>
    <w:rsid w:val="00B231E5"/>
    <w:pPr>
      <w:spacing w:line="240" w:lineRule="auto"/>
      <w:jc w:val="right"/>
    </w:pPr>
  </w:style>
  <w:style w:type="character" w:customStyle="1" w:styleId="Titre2Car">
    <w:name w:val="Titre 2 Car"/>
    <w:basedOn w:val="Policepardfaut"/>
    <w:link w:val="Titre2"/>
    <w:uiPriority w:val="4"/>
    <w:rsid w:val="00DF027C"/>
    <w:rPr>
      <w:rFonts w:eastAsiaTheme="majorEastAsia" w:cstheme="majorBidi"/>
      <w:color w:val="082A75" w:themeColor="text2"/>
      <w:sz w:val="36"/>
      <w:szCs w:val="26"/>
    </w:rPr>
  </w:style>
  <w:style w:type="table" w:styleId="Grilledutableau">
    <w:name w:val="Table Grid"/>
    <w:basedOn w:val="TableauNormal"/>
    <w:uiPriority w:val="1"/>
    <w:rsid w:val="00FF16B4"/>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Textedelespacerserv">
    <w:name w:val="Placeholder Text"/>
    <w:basedOn w:val="Policepardfaut"/>
    <w:uiPriority w:val="99"/>
    <w:unhideWhenUsed/>
    <w:rsid w:val="00D86945"/>
    <w:rPr>
      <w:color w:val="808080"/>
    </w:rPr>
  </w:style>
  <w:style w:type="paragraph" w:customStyle="1" w:styleId="Contenu">
    <w:name w:val="Contenu"/>
    <w:basedOn w:val="Normal"/>
    <w:link w:val="Caractredecontenu"/>
    <w:qFormat/>
    <w:rsid w:val="00DF027C"/>
    <w:rPr>
      <w:b w:val="0"/>
    </w:rPr>
  </w:style>
  <w:style w:type="paragraph" w:customStyle="1" w:styleId="Textedemiseenvidence">
    <w:name w:val="Texte de mise en évidence"/>
    <w:basedOn w:val="Normal"/>
    <w:link w:val="Caractredetextedemiseenvidence"/>
    <w:qFormat/>
    <w:rsid w:val="00DF027C"/>
  </w:style>
  <w:style w:type="character" w:customStyle="1" w:styleId="Caractredecontenu">
    <w:name w:val="Caractère de contenu"/>
    <w:basedOn w:val="Policepardfaut"/>
    <w:link w:val="Contenu"/>
    <w:rsid w:val="00DF027C"/>
    <w:rPr>
      <w:rFonts w:eastAsiaTheme="minorEastAsia"/>
      <w:color w:val="082A75" w:themeColor="text2"/>
      <w:sz w:val="28"/>
      <w:szCs w:val="22"/>
    </w:rPr>
  </w:style>
  <w:style w:type="character" w:customStyle="1" w:styleId="Caractredetextedemiseenvidence">
    <w:name w:val="Caractère de texte de mise en évidence"/>
    <w:basedOn w:val="Policepardfaut"/>
    <w:link w:val="Textedemiseenvidence"/>
    <w:rsid w:val="00DF027C"/>
    <w:rPr>
      <w:rFonts w:eastAsiaTheme="minorEastAsia"/>
      <w:b/>
      <w:color w:val="082A75" w:themeColor="text2"/>
      <w:sz w:val="28"/>
      <w:szCs w:val="22"/>
    </w:rPr>
  </w:style>
  <w:style w:type="paragraph" w:styleId="Paragraphedeliste">
    <w:name w:val="List Paragraph"/>
    <w:basedOn w:val="Normal"/>
    <w:uiPriority w:val="34"/>
    <w:unhideWhenUsed/>
    <w:qFormat/>
    <w:rsid w:val="002C16C3"/>
    <w:pPr>
      <w:ind w:left="720"/>
      <w:contextualSpacing/>
    </w:pPr>
  </w:style>
  <w:style w:type="character" w:styleId="Hyperlien">
    <w:name w:val="Hyperlink"/>
    <w:basedOn w:val="Policepardfaut"/>
    <w:uiPriority w:val="99"/>
    <w:unhideWhenUsed/>
    <w:rsid w:val="00580492"/>
    <w:rPr>
      <w:color w:val="3592CF" w:themeColor="hyperlink"/>
      <w:u w:val="single"/>
    </w:rPr>
  </w:style>
  <w:style w:type="character" w:styleId="Mentionnonrsolue">
    <w:name w:val="Unresolved Mention"/>
    <w:basedOn w:val="Policepardfaut"/>
    <w:uiPriority w:val="99"/>
    <w:semiHidden/>
    <w:unhideWhenUsed/>
    <w:rsid w:val="00580492"/>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image" Target="media/image2.png"/><Relationship Id="rId18" Type="http://schemas.openxmlformats.org/officeDocument/2006/relationships/image" Target="media/image4.png"/><Relationship Id="rId26" Type="http://schemas.openxmlformats.org/officeDocument/2006/relationships/image" Target="media/image12.png"/><Relationship Id="rId39" Type="http://schemas.openxmlformats.org/officeDocument/2006/relationships/image" Target="media/image24.png"/><Relationship Id="rId21" Type="http://schemas.openxmlformats.org/officeDocument/2006/relationships/image" Target="media/image7.png"/><Relationship Id="rId34" Type="http://schemas.openxmlformats.org/officeDocument/2006/relationships/image" Target="media/image19.png"/><Relationship Id="rId42" Type="http://schemas.openxmlformats.org/officeDocument/2006/relationships/image" Target="media/image27.png"/><Relationship Id="rId47" Type="http://schemas.openxmlformats.org/officeDocument/2006/relationships/theme" Target="theme/theme1.xml"/><Relationship Id="rId7" Type="http://schemas.openxmlformats.org/officeDocument/2006/relationships/styles" Target="styles.xml"/><Relationship Id="rId2" Type="http://schemas.openxmlformats.org/officeDocument/2006/relationships/customXml" Target="../customXml/item2.xml"/><Relationship Id="rId16" Type="http://schemas.openxmlformats.org/officeDocument/2006/relationships/hyperlink" Target="https://docs.google.com/forms/d/1HkXCyjoA4u3bKYkWnxRC6HXdNO8vSrITicitaRs8zM0/edit" TargetMode="External"/><Relationship Id="rId29" Type="http://schemas.openxmlformats.org/officeDocument/2006/relationships/image" Target="media/image15.png"/><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image" Target="media/image10.png"/><Relationship Id="rId32" Type="http://schemas.openxmlformats.org/officeDocument/2006/relationships/hyperlink" Target="https://campus3.ca/services-offerts/location-de-salles/" TargetMode="External"/><Relationship Id="rId37" Type="http://schemas.openxmlformats.org/officeDocument/2006/relationships/image" Target="media/image22.png"/><Relationship Id="rId40" Type="http://schemas.openxmlformats.org/officeDocument/2006/relationships/image" Target="media/image25.png"/><Relationship Id="rId45" Type="http://schemas.openxmlformats.org/officeDocument/2006/relationships/fontTable" Target="fontTable.xml"/><Relationship Id="rId5" Type="http://schemas.openxmlformats.org/officeDocument/2006/relationships/customXml" Target="../customXml/item5.xml"/><Relationship Id="rId15" Type="http://schemas.microsoft.com/office/2007/relationships/hdphoto" Target="media/hdphoto1.wdp"/><Relationship Id="rId23" Type="http://schemas.openxmlformats.org/officeDocument/2006/relationships/image" Target="media/image9.png"/><Relationship Id="rId28" Type="http://schemas.openxmlformats.org/officeDocument/2006/relationships/image" Target="media/image14.png"/><Relationship Id="rId36" Type="http://schemas.openxmlformats.org/officeDocument/2006/relationships/image" Target="media/image21.png"/><Relationship Id="rId10" Type="http://schemas.openxmlformats.org/officeDocument/2006/relationships/footnotes" Target="footnotes.xml"/><Relationship Id="rId19" Type="http://schemas.openxmlformats.org/officeDocument/2006/relationships/image" Target="media/image5.png"/><Relationship Id="rId31" Type="http://schemas.openxmlformats.org/officeDocument/2006/relationships/image" Target="media/image17.png"/><Relationship Id="rId44"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image" Target="media/image3.png"/><Relationship Id="rId22" Type="http://schemas.openxmlformats.org/officeDocument/2006/relationships/image" Target="media/image8.png"/><Relationship Id="rId27" Type="http://schemas.openxmlformats.org/officeDocument/2006/relationships/image" Target="media/image13.png"/><Relationship Id="rId30" Type="http://schemas.openxmlformats.org/officeDocument/2006/relationships/image" Target="media/image16.png"/><Relationship Id="rId35" Type="http://schemas.openxmlformats.org/officeDocument/2006/relationships/image" Target="media/image20.png"/><Relationship Id="rId43" Type="http://schemas.openxmlformats.org/officeDocument/2006/relationships/header" Target="header1.xml"/><Relationship Id="rId8" Type="http://schemas.openxmlformats.org/officeDocument/2006/relationships/settings" Target="settings.xml"/><Relationship Id="rId3" Type="http://schemas.openxmlformats.org/officeDocument/2006/relationships/customXml" Target="../customXml/item3.xml"/><Relationship Id="rId12" Type="http://schemas.openxmlformats.org/officeDocument/2006/relationships/image" Target="media/image1.jpeg"/><Relationship Id="rId17" Type="http://schemas.openxmlformats.org/officeDocument/2006/relationships/hyperlink" Target="https://docs.google.com/forms/d/1hdobefAahHpqOxffC1wsiQmrtlCYkxS1uXzNWo0K9KM/edit" TargetMode="External"/><Relationship Id="rId25" Type="http://schemas.openxmlformats.org/officeDocument/2006/relationships/image" Target="media/image11.png"/><Relationship Id="rId33" Type="http://schemas.openxmlformats.org/officeDocument/2006/relationships/image" Target="media/image18.png"/><Relationship Id="rId38" Type="http://schemas.openxmlformats.org/officeDocument/2006/relationships/image" Target="media/image23.png"/><Relationship Id="rId46" Type="http://schemas.openxmlformats.org/officeDocument/2006/relationships/glossaryDocument" Target="glossary/document.xml"/><Relationship Id="rId20" Type="http://schemas.openxmlformats.org/officeDocument/2006/relationships/image" Target="media/image6.png"/><Relationship Id="rId41" Type="http://schemas.openxmlformats.org/officeDocument/2006/relationships/image" Target="media/image26.png"/></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Projet\AppData\Roaming\Microsoft\Templates\Rapport%20.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587676298C58416DAB988B56950A4B85"/>
        <w:category>
          <w:name w:val="Général"/>
          <w:gallery w:val="placeholder"/>
        </w:category>
        <w:types>
          <w:type w:val="bbPlcHdr"/>
        </w:types>
        <w:behaviors>
          <w:behavior w:val="content"/>
        </w:behaviors>
        <w:guid w:val="{4DA35F9C-FEC9-4A20-A7B3-C0AFFD2AD104}"/>
      </w:docPartPr>
      <w:docPartBody>
        <w:p w:rsidR="007B5141" w:rsidRDefault="00AF0530">
          <w:pPr>
            <w:pStyle w:val="587676298C58416DAB988B56950A4B85"/>
          </w:pPr>
          <w:r w:rsidRPr="00D86945">
            <w:rPr>
              <w:rStyle w:val="Sous-titreCar"/>
              <w:b/>
              <w:lang w:bidi="fr-FR"/>
            </w:rPr>
            <w:fldChar w:fldCharType="begin"/>
          </w:r>
          <w:r w:rsidRPr="00D86945">
            <w:rPr>
              <w:rStyle w:val="Sous-titreCar"/>
              <w:lang w:bidi="fr-FR"/>
            </w:rPr>
            <w:instrText xml:space="preserve"> DATE  \@ "MMMM d"  \* MERGEFORMAT </w:instrText>
          </w:r>
          <w:r w:rsidRPr="00D86945">
            <w:rPr>
              <w:rStyle w:val="Sous-titreCar"/>
              <w:b/>
              <w:lang w:bidi="fr-FR"/>
            </w:rPr>
            <w:fldChar w:fldCharType="separate"/>
          </w:r>
          <w:r>
            <w:rPr>
              <w:rStyle w:val="Sous-titreCar"/>
              <w:lang w:bidi="fr-FR"/>
            </w:rPr>
            <w:t>juin 2</w:t>
          </w:r>
          <w:r w:rsidRPr="00D86945">
            <w:rPr>
              <w:rStyle w:val="Sous-titreCar"/>
              <w:b/>
              <w:lang w:bidi="fr-FR"/>
            </w:rPr>
            <w:fldChar w:fldCharType="end"/>
          </w:r>
        </w:p>
      </w:docPartBody>
    </w:docPart>
    <w:docPart>
      <w:docPartPr>
        <w:name w:val="BC349B96E55F4EB0B3F3A661CF43CC09"/>
        <w:category>
          <w:name w:val="Général"/>
          <w:gallery w:val="placeholder"/>
        </w:category>
        <w:types>
          <w:type w:val="bbPlcHdr"/>
        </w:types>
        <w:behaviors>
          <w:behavior w:val="content"/>
        </w:behaviors>
        <w:guid w:val="{D4414C17-E8EE-493D-A0DD-3DA999D52E6E}"/>
      </w:docPartPr>
      <w:docPartBody>
        <w:p w:rsidR="007B5141" w:rsidRDefault="00AF0530">
          <w:pPr>
            <w:pStyle w:val="BC349B96E55F4EB0B3F3A661CF43CC09"/>
          </w:pPr>
          <w:r>
            <w:rPr>
              <w:lang w:bidi="fr-FR"/>
            </w:rPr>
            <w:t>NOM DE LA SOCIÉTÉ</w:t>
          </w:r>
        </w:p>
      </w:docPartBody>
    </w:docPart>
    <w:docPart>
      <w:docPartPr>
        <w:name w:val="D8DB657FA453431B9E82B4FA2E3873A3"/>
        <w:category>
          <w:name w:val="Général"/>
          <w:gallery w:val="placeholder"/>
        </w:category>
        <w:types>
          <w:type w:val="bbPlcHdr"/>
        </w:types>
        <w:behaviors>
          <w:behavior w:val="content"/>
        </w:behaviors>
        <w:guid w:val="{AA3CEECE-D6FF-4E3C-BEDD-773F36157F4F}"/>
      </w:docPartPr>
      <w:docPartBody>
        <w:p w:rsidR="007B5141" w:rsidRDefault="00AF0530">
          <w:pPr>
            <w:pStyle w:val="D8DB657FA453431B9E82B4FA2E3873A3"/>
          </w:pPr>
          <w:r>
            <w:rPr>
              <w:lang w:bidi="fr-FR"/>
            </w:rPr>
            <w:t>Votre nom</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MS Mincho">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Century Gothic">
    <w:panose1 w:val="020B0502020202020204"/>
    <w:charset w:val="00"/>
    <w:family w:val="swiss"/>
    <w:pitch w:val="variable"/>
    <w:sig w:usb0="00000287" w:usb1="00000000" w:usb2="00000000" w:usb3="00000000" w:csb0="0000009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08"/>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E5220C"/>
    <w:rsid w:val="00093C68"/>
    <w:rsid w:val="000A149E"/>
    <w:rsid w:val="003E06D2"/>
    <w:rsid w:val="004E0D12"/>
    <w:rsid w:val="00720059"/>
    <w:rsid w:val="00795F1C"/>
    <w:rsid w:val="007B5141"/>
    <w:rsid w:val="00845926"/>
    <w:rsid w:val="00A93251"/>
    <w:rsid w:val="00AF0530"/>
    <w:rsid w:val="00E5220C"/>
  </w:rsids>
  <m:mathPr>
    <m:mathFont m:val="Cambria Math"/>
    <m:brkBin m:val="before"/>
    <m:brkBinSub m:val="--"/>
    <m:smallFrac m:val="0"/>
    <m:dispDef/>
    <m:lMargin m:val="0"/>
    <m:rMargin m:val="0"/>
    <m:defJc m:val="centerGroup"/>
    <m:wrapIndent m:val="1440"/>
    <m:intLim m:val="subSup"/>
    <m:naryLim m:val="undOvr"/>
  </m:mathPr>
  <w:themeFontLang w:val="fr-C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fr-CA" w:eastAsia="fr-CA"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2"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Policepardfaut">
    <w:name w:val="Default Paragraph Font"/>
    <w:uiPriority w:val="1"/>
    <w:semiHidden/>
    <w:unhideWhenUsed/>
  </w:style>
  <w:style w:type="table" w:default="1" w:styleId="TableauNormal">
    <w:name w:val="Normal Table"/>
    <w:uiPriority w:val="99"/>
    <w:semiHidden/>
    <w:unhideWhenUsed/>
    <w:tblPr>
      <w:tblInd w:w="0" w:type="dxa"/>
      <w:tblCellMar>
        <w:top w:w="0" w:type="dxa"/>
        <w:left w:w="108" w:type="dxa"/>
        <w:bottom w:w="0" w:type="dxa"/>
        <w:right w:w="108" w:type="dxa"/>
      </w:tblCellMar>
    </w:tblPr>
  </w:style>
  <w:style w:type="numbering" w:default="1" w:styleId="Aucuneliste">
    <w:name w:val="No List"/>
    <w:uiPriority w:val="99"/>
    <w:semiHidden/>
    <w:unhideWhenUsed/>
  </w:style>
  <w:style w:type="paragraph" w:styleId="Sous-titre">
    <w:name w:val="Subtitle"/>
    <w:basedOn w:val="Normal"/>
    <w:link w:val="Sous-titreCar"/>
    <w:uiPriority w:val="2"/>
    <w:qFormat/>
    <w:rsid w:val="00E5220C"/>
    <w:pPr>
      <w:framePr w:hSpace="180" w:wrap="around" w:vAnchor="text" w:hAnchor="margin" w:y="1167"/>
      <w:spacing w:after="0" w:line="276" w:lineRule="auto"/>
    </w:pPr>
    <w:rPr>
      <w:caps/>
      <w:color w:val="0E2841" w:themeColor="text2"/>
      <w:spacing w:val="20"/>
      <w:kern w:val="0"/>
      <w:sz w:val="32"/>
      <w:szCs w:val="22"/>
      <w:lang w:val="fr-FR" w:eastAsia="en-US"/>
      <w14:ligatures w14:val="none"/>
    </w:rPr>
  </w:style>
  <w:style w:type="character" w:customStyle="1" w:styleId="Sous-titreCar">
    <w:name w:val="Sous-titre Car"/>
    <w:basedOn w:val="Policepardfaut"/>
    <w:link w:val="Sous-titre"/>
    <w:uiPriority w:val="2"/>
    <w:rsid w:val="00E5220C"/>
    <w:rPr>
      <w:caps/>
      <w:color w:val="0E2841" w:themeColor="text2"/>
      <w:spacing w:val="20"/>
      <w:kern w:val="0"/>
      <w:sz w:val="32"/>
      <w:szCs w:val="22"/>
      <w:lang w:val="fr-FR" w:eastAsia="en-US"/>
      <w14:ligatures w14:val="none"/>
    </w:rPr>
  </w:style>
  <w:style w:type="paragraph" w:customStyle="1" w:styleId="587676298C58416DAB988B56950A4B85">
    <w:name w:val="587676298C58416DAB988B56950A4B85"/>
  </w:style>
  <w:style w:type="paragraph" w:customStyle="1" w:styleId="BC349B96E55F4EB0B3F3A661CF43CC09">
    <w:name w:val="BC349B96E55F4EB0B3F3A661CF43CC09"/>
  </w:style>
  <w:style w:type="paragraph" w:customStyle="1" w:styleId="D8DB657FA453431B9E82B4FA2E3873A3">
    <w:name w:val="D8DB657FA453431B9E82B4FA2E3873A3"/>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Custom Theme">
  <a:themeElements>
    <a:clrScheme name="Custom 29">
      <a:dk1>
        <a:srgbClr val="0F0D29"/>
      </a:dk1>
      <a:lt1>
        <a:srgbClr val="FFFFFF"/>
      </a:lt1>
      <a:dk2>
        <a:srgbClr val="082A75"/>
      </a:dk2>
      <a:lt2>
        <a:srgbClr val="E7E6E6"/>
      </a:lt2>
      <a:accent1>
        <a:srgbClr val="024F75"/>
      </a:accent1>
      <a:accent2>
        <a:srgbClr val="3592CF"/>
      </a:accent2>
      <a:accent3>
        <a:srgbClr val="34ABA2"/>
      </a:accent3>
      <a:accent4>
        <a:srgbClr val="66B2CA"/>
      </a:accent4>
      <a:accent5>
        <a:srgbClr val="C1D9CB"/>
      </a:accent5>
      <a:accent6>
        <a:srgbClr val="34ABA2"/>
      </a:accent6>
      <a:hlink>
        <a:srgbClr val="3592CF"/>
      </a:hlink>
      <a:folHlink>
        <a:srgbClr val="3592CF"/>
      </a:folHlink>
    </a:clrScheme>
    <a:fontScheme name="Custom 20">
      <a:majorFont>
        <a:latin typeface="Arial"/>
        <a:ea typeface=""/>
        <a:cs typeface=""/>
      </a:majorFont>
      <a:minorFont>
        <a:latin typeface="Calibri"/>
        <a:ea typeface=""/>
        <a:cs typeface=""/>
      </a:minorFont>
    </a:fontScheme>
    <a:fmtScheme name="Office Effects">
      <a:fillStyleLst>
        <a:solidFill>
          <a:schemeClr val="phClr">
            <a:tint val="100000"/>
            <a:shade val="100000"/>
            <a:satMod val="100000"/>
          </a:schemeClr>
        </a:solidFill>
        <a:gradFill rotWithShape="1">
          <a:gsLst>
            <a:gs pos="0">
              <a:schemeClr val="phClr">
                <a:tint val="65000"/>
                <a:shade val="100000"/>
                <a:satMod val="133000"/>
              </a:schemeClr>
            </a:gs>
            <a:gs pos="15000">
              <a:schemeClr val="phClr">
                <a:tint val="50000"/>
                <a:shade val="100000"/>
                <a:satMod val="140000"/>
              </a:schemeClr>
            </a:gs>
            <a:gs pos="100000">
              <a:schemeClr val="phClr">
                <a:tint val="10000"/>
                <a:shade val="100000"/>
                <a:satMod val="135000"/>
              </a:schemeClr>
            </a:gs>
          </a:gsLst>
          <a:lin ang="16200000" scaled="1"/>
        </a:gradFill>
        <a:gradFill rotWithShape="1">
          <a:gsLst>
            <a:gs pos="0">
              <a:schemeClr val="phClr">
                <a:tint val="100000"/>
                <a:shade val="75000"/>
                <a:satMod val="160000"/>
              </a:schemeClr>
            </a:gs>
            <a:gs pos="62000">
              <a:schemeClr val="phClr">
                <a:tint val="100000"/>
                <a:shade val="100000"/>
                <a:satMod val="125000"/>
              </a:schemeClr>
            </a:gs>
            <a:gs pos="100000">
              <a:schemeClr val="phClr">
                <a:tint val="80000"/>
                <a:shade val="100000"/>
                <a:satMod val="140000"/>
              </a:schemeClr>
            </a:gs>
          </a:gsLst>
          <a:lin ang="16200000" scaled="1"/>
        </a:gradFill>
      </a:fillStyleLst>
      <a:lnStyleLst>
        <a:ln w="12700">
          <a:solidFill>
            <a:schemeClr val="phClr"/>
          </a:solidFill>
          <a:prstDash val="solid"/>
        </a:ln>
        <a:ln w="25400">
          <a:solidFill>
            <a:schemeClr val="phClr"/>
          </a:solidFill>
          <a:prstDash val="solid"/>
        </a:ln>
        <a:ln w="38100">
          <a:solidFill>
            <a:schemeClr val="phClr"/>
          </a:solidFill>
          <a:prstDash val="solid"/>
        </a:ln>
      </a:lnStyleLst>
      <a:effectStyleLst>
        <a:effectStyle>
          <a:effectLst>
            <a:outerShdw blurRad="50800" dist="25400" dir="5400000">
              <a:srgbClr val="000000">
                <a:alpha val="43137"/>
              </a:srgbClr>
            </a:outerShdw>
          </a:effectLst>
        </a:effectStyle>
        <a:effectStyle>
          <a:effectLst>
            <a:outerShdw blurRad="50800" dist="38100" dir="5400000">
              <a:srgbClr val="000000">
                <a:alpha val="61176"/>
              </a:srgbClr>
            </a:outerShdw>
          </a:effectLst>
          <a:scene3d>
            <a:camera prst="orthographicFront" fov="0">
              <a:rot lat="0" lon="0" rev="0"/>
            </a:camera>
            <a:lightRig rig="contrasting" dir="t">
              <a:rot lat="0" lon="0" rev="16500000"/>
            </a:lightRig>
          </a:scene3d>
          <a:sp3d contourW="12700" prstMaterial="powder">
            <a:bevelT h="50800"/>
            <a:contourClr>
              <a:schemeClr val="phClr">
                <a:tint val="100000"/>
                <a:shade val="100000"/>
                <a:satMod val="100000"/>
              </a:schemeClr>
            </a:contourClr>
          </a:sp3d>
        </a:effectStyle>
        <a:effectStyle>
          <a:effectLst>
            <a:reflection blurRad="12700" stA="25000" endPos="28000" dist="38100" dir="5400000" sy="-100000"/>
          </a:effectLst>
          <a:scene3d>
            <a:camera prst="orthographicFront" fov="0">
              <a:rot lat="0" lon="0" rev="0"/>
            </a:camera>
            <a:lightRig rig="threePt" dir="t">
              <a:rot lat="0" lon="0" rev="0"/>
            </a:lightRig>
          </a:scene3d>
          <a:sp3d>
            <a:bevelT w="139700" h="38100"/>
            <a:contourClr>
              <a:schemeClr val="phClr">
                <a:tint val="100000"/>
                <a:shade val="100000"/>
                <a:satMod val="100000"/>
              </a:schemeClr>
            </a:contourClr>
          </a:sp3d>
        </a:effectStyle>
      </a:effectStyleLst>
      <a:bgFillStyleLst>
        <a:solidFill>
          <a:schemeClr val="phClr">
            <a:tint val="100000"/>
            <a:shade val="100000"/>
            <a:satMod val="100000"/>
          </a:schemeClr>
        </a:solidFill>
        <a:gradFill rotWithShape="1">
          <a:gsLst>
            <a:gs pos="0">
              <a:schemeClr val="phClr">
                <a:tint val="100000"/>
                <a:shade val="50000"/>
                <a:satMod val="145000"/>
              </a:schemeClr>
            </a:gs>
            <a:gs pos="40000">
              <a:schemeClr val="phClr">
                <a:tint val="100000"/>
                <a:shade val="70000"/>
                <a:satMod val="145000"/>
              </a:schemeClr>
            </a:gs>
            <a:gs pos="100000">
              <a:schemeClr val="phClr">
                <a:tint val="85000"/>
                <a:shade val="100000"/>
                <a:satMod val="155000"/>
              </a:schemeClr>
            </a:gs>
          </a:gsLst>
          <a:lin ang="16200000" scaled="1"/>
        </a:gradFill>
        <a:gradFill rotWithShape="1">
          <a:gsLst>
            <a:gs pos="0">
              <a:schemeClr val="phClr">
                <a:tint val="100000"/>
                <a:shade val="50000"/>
                <a:satMod val="145000"/>
              </a:schemeClr>
            </a:gs>
            <a:gs pos="30000">
              <a:schemeClr val="phClr">
                <a:tint val="100000"/>
                <a:shade val="65000"/>
                <a:satMod val="155000"/>
              </a:schemeClr>
            </a:gs>
            <a:gs pos="100000">
              <a:schemeClr val="phClr">
                <a:tint val="60000"/>
                <a:shade val="100000"/>
                <a:satMod val="170000"/>
              </a:schemeClr>
            </a:gs>
          </a:gsLst>
          <a:lin ang="16200000" scaled="1"/>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
  <Abstract/>
  <CompanyAddress/>
  <CompanyPhone/>
  <CompanyFax>Gaëlle Cinéus </CompanyFax>
  <CompanyEmail/>
</CoverPage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24CEFC8850FA8440968CBC242C3CC073" ma:contentTypeVersion="16" ma:contentTypeDescription="Crée un document." ma:contentTypeScope="" ma:versionID="2d716fa1dadaa75313e4a70ccf8122ef">
  <xsd:schema xmlns:xsd="http://www.w3.org/2001/XMLSchema" xmlns:xs="http://www.w3.org/2001/XMLSchema" xmlns:p="http://schemas.microsoft.com/office/2006/metadata/properties" xmlns:ns1="http://schemas.microsoft.com/sharepoint/v3" xmlns:ns2="2ff01c7e-3e7a-45c1-a9b6-97be1e33a64c" xmlns:ns3="0267ef58-4ae6-4c79-9f17-cd1e500ceb9f" targetNamespace="http://schemas.microsoft.com/office/2006/metadata/properties" ma:root="true" ma:fieldsID="21802feaec3f4edbfdb08c8ba3fba585" ns1:_="" ns2:_="" ns3:_="">
    <xsd:import namespace="http://schemas.microsoft.com/sharepoint/v3"/>
    <xsd:import namespace="2ff01c7e-3e7a-45c1-a9b6-97be1e33a64c"/>
    <xsd:import namespace="0267ef58-4ae6-4c79-9f17-cd1e500ceb9f"/>
    <xsd:element name="properties">
      <xsd:complexType>
        <xsd:sequence>
          <xsd:element name="documentManagement">
            <xsd:complexType>
              <xsd:all>
                <xsd:element ref="ns2:MigrationSourceID" minOccurs="0"/>
                <xsd:element ref="ns3:MediaServiceMetadata" minOccurs="0"/>
                <xsd:element ref="ns3:MediaServiceFastMetadata" minOccurs="0"/>
                <xsd:element ref="ns3:MediaServiceSearchProperties" minOccurs="0"/>
                <xsd:element ref="ns3:MediaServiceDateTaken" minOccurs="0"/>
                <xsd:element ref="ns3:MediaServiceLocation" minOccurs="0"/>
                <xsd:element ref="ns3:MediaServiceGenerationTime" minOccurs="0"/>
                <xsd:element ref="ns3:MediaServiceEventHashCode" minOccurs="0"/>
                <xsd:element ref="ns3:MediaLengthInSeconds" minOccurs="0"/>
                <xsd:element ref="ns3:lcf76f155ced4ddcb4097134ff3c332f" minOccurs="0"/>
                <xsd:element ref="ns2:TaxCatchAll" minOccurs="0"/>
                <xsd:element ref="ns3:MediaServiceBillingMetadata" minOccurs="0"/>
                <xsd:element ref="ns3:MediaServiceOCR" minOccurs="0"/>
                <xsd:element ref="ns1:_ip_UnifiedCompliancePolicyProperties" minOccurs="0"/>
                <xsd:element ref="ns1:_ip_UnifiedCompliancePolicyUIAc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2" nillable="true" ma:displayName="Propriétés de la stratégie de conformité unifiée" ma:hidden="true" ma:internalName="_ip_UnifiedCompliancePolicyProperties">
      <xsd:simpleType>
        <xsd:restriction base="dms:Note"/>
      </xsd:simpleType>
    </xsd:element>
    <xsd:element name="_ip_UnifiedCompliancePolicyUIAction" ma:index="23" nillable="true" ma:displayName="Action d’interface utilisateur de la stratégie de conformité unifiée"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2ff01c7e-3e7a-45c1-a9b6-97be1e33a64c" elementFormDefault="qualified">
    <xsd:import namespace="http://schemas.microsoft.com/office/2006/documentManagement/types"/>
    <xsd:import namespace="http://schemas.microsoft.com/office/infopath/2007/PartnerControls"/>
    <xsd:element name="MigrationSourceID" ma:index="8" nillable="true" ma:displayName="MigrationSourceID" ma:internalName="MigrationSourceID" ma:readOnly="true">
      <xsd:simpleType>
        <xsd:restriction base="dms:Text"/>
      </xsd:simpleType>
    </xsd:element>
    <xsd:element name="TaxCatchAll" ma:index="19" nillable="true" ma:displayName="Taxonomy Catch All Column" ma:hidden="true" ma:list="{8a354c29-c245-448b-bff2-4099b45d0106}" ma:internalName="TaxCatchAll" ma:showField="CatchAllData" ma:web="2ff01c7e-3e7a-45c1-a9b6-97be1e33a64c">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0267ef58-4ae6-4c79-9f17-cd1e500ceb9f" elementFormDefault="qualified">
    <xsd:import namespace="http://schemas.microsoft.com/office/2006/documentManagement/types"/>
    <xsd:import namespace="http://schemas.microsoft.com/office/infopath/2007/PartnerControls"/>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Location" ma:index="13" nillable="true" ma:displayName="Location" ma:indexed="true" ma:internalName="MediaServiceLocation"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LengthInSeconds" ma:index="16" nillable="true" ma:displayName="MediaLengthInSeconds" ma:hidden="true" ma:internalName="MediaLengthInSeconds" ma:readOnly="true">
      <xsd:simpleType>
        <xsd:restriction base="dms:Unknown"/>
      </xsd:simpleType>
    </xsd:element>
    <xsd:element name="lcf76f155ced4ddcb4097134ff3c332f" ma:index="18" nillable="true" ma:taxonomy="true" ma:internalName="lcf76f155ced4ddcb4097134ff3c332f" ma:taxonomyFieldName="MediaServiceImageTags" ma:displayName="Balises d’images" ma:readOnly="false" ma:fieldId="{5cf76f15-5ced-4ddc-b409-7134ff3c332f}" ma:taxonomyMulti="true" ma:sspId="06159e75-eb85-4466-8081-3d408a310d7a" ma:termSetId="09814cd3-568e-fe90-9814-8d621ff8fb84" ma:anchorId="fba54fb3-c3e1-fe81-a776-ca4b69148c4d" ma:open="true" ma:isKeyword="false">
      <xsd:complexType>
        <xsd:sequence>
          <xsd:element ref="pc:Terms" minOccurs="0" maxOccurs="1"/>
        </xsd:sequence>
      </xsd:complexType>
    </xsd:element>
    <xsd:element name="MediaServiceBillingMetadata" ma:index="20" nillable="true" ma:displayName="MediaServiceBillingMetadata" ma:hidden="true" ma:internalName="MediaServiceBillingMetadata" ma:readOnly="true">
      <xsd:simpleType>
        <xsd:restriction base="dms:Note"/>
      </xsd:simpleType>
    </xsd:element>
    <xsd:element name="MediaServiceOCR" ma:index="21" nillable="true" ma:displayName="Extracted Text"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ype de contenu"/>
        <xsd:element ref="dc:title" minOccurs="0" maxOccurs="1" ma:index="4" ma:displayName="Titr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5.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_ip_UnifiedCompliancePolicyProperties xmlns="http://schemas.microsoft.com/sharepoint/v3" xsi:nil="true"/>
    <lcf76f155ced4ddcb4097134ff3c332f xmlns="0267ef58-4ae6-4c79-9f17-cd1e500ceb9f">
      <Terms xmlns="http://schemas.microsoft.com/office/infopath/2007/PartnerControls"/>
    </lcf76f155ced4ddcb4097134ff3c332f>
    <TaxCatchAll xmlns="2ff01c7e-3e7a-45c1-a9b6-97be1e33a64c" xsi:nil="true"/>
  </documentManagement>
</p:properti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C1437E49-9C87-4079-9693-96044A2DC06A}">
  <ds:schemaRefs>
    <ds:schemaRef ds:uri="http://schemas.microsoft.com/sharepoint/v3/contenttype/forms"/>
  </ds:schemaRefs>
</ds:datastoreItem>
</file>

<file path=customXml/itemProps3.xml><?xml version="1.0" encoding="utf-8"?>
<ds:datastoreItem xmlns:ds="http://schemas.openxmlformats.org/officeDocument/2006/customXml" ds:itemID="{630BCE72-694A-4F00-A744-9801A0712DE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2ff01c7e-3e7a-45c1-a9b6-97be1e33a64c"/>
    <ds:schemaRef ds:uri="0267ef58-4ae6-4c79-9f17-cd1e500ceb9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03B4C6E7-5E87-493F-A02E-FBE5415202CD}">
  <ds:schemaRefs>
    <ds:schemaRef ds:uri="http://schemas.openxmlformats.org/officeDocument/2006/bibliography"/>
  </ds:schemaRefs>
</ds:datastoreItem>
</file>

<file path=customXml/itemProps5.xml><?xml version="1.0" encoding="utf-8"?>
<ds:datastoreItem xmlns:ds="http://schemas.openxmlformats.org/officeDocument/2006/customXml" ds:itemID="{4642C6AC-1021-4BAE-BE11-E7FF3DDDD85E}">
  <ds:schemaRefs>
    <ds:schemaRef ds:uri="http://schemas.microsoft.com/office/2006/metadata/properties"/>
    <ds:schemaRef ds:uri="http://schemas.microsoft.com/office/infopath/2007/PartnerControls"/>
    <ds:schemaRef ds:uri="http://schemas.microsoft.com/sharepoint/v3"/>
    <ds:schemaRef ds:uri="0267ef58-4ae6-4c79-9f17-cd1e500ceb9f"/>
    <ds:schemaRef ds:uri="2ff01c7e-3e7a-45c1-a9b6-97be1e33a64c"/>
  </ds:schemaRefs>
</ds:datastoreItem>
</file>

<file path=docProps/app.xml><?xml version="1.0" encoding="utf-8"?>
<Properties xmlns="http://schemas.openxmlformats.org/officeDocument/2006/extended-properties" xmlns:vt="http://schemas.openxmlformats.org/officeDocument/2006/docPropsVTypes">
  <Template>Rapport </Template>
  <TotalTime>2007</TotalTime>
  <Pages>15</Pages>
  <Words>1276</Words>
  <Characters>7022</Characters>
  <Application>Microsoft Office Word</Application>
  <DocSecurity>0</DocSecurity>
  <Lines>58</Lines>
  <Paragraphs>16</Paragraphs>
  <ScaleCrop>false</ScaleCrop>
  <HeadingPairs>
    <vt:vector size="4" baseType="variant">
      <vt:variant>
        <vt:lpstr>Titre</vt:lpstr>
      </vt:variant>
      <vt:variant>
        <vt:i4>1</vt:i4>
      </vt:variant>
      <vt:variant>
        <vt:lpstr>Title</vt:lpstr>
      </vt:variant>
      <vt:variant>
        <vt:i4>1</vt:i4>
      </vt:variant>
    </vt:vector>
  </HeadingPairs>
  <TitlesOfParts>
    <vt:vector size="2" baseType="lpstr">
      <vt:lpstr/>
      <vt:lpstr/>
    </vt:vector>
  </TitlesOfParts>
  <Company/>
  <LinksUpToDate>false</LinksUpToDate>
  <CharactersWithSpaces>8282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Projet</dc:creator>
  <cp:keywords/>
  <cp:lastModifiedBy>Projet RPGO</cp:lastModifiedBy>
  <cp:revision>220</cp:revision>
  <cp:lastPrinted>2006-08-01T17:47:00Z</cp:lastPrinted>
  <dcterms:created xsi:type="dcterms:W3CDTF">2026-06-02T15:30:00Z</dcterms:created>
  <dcterms:modified xsi:type="dcterms:W3CDTF">2026-06-08T19:33:00Z</dcterms:modified>
  <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TemplateID">
    <vt:lpwstr>TC100670409990</vt:lpwstr>
  </property>
  <property fmtid="{D5CDD505-2E9C-101B-9397-08002B2CF9AE}" pid="3" name="ContentTypeId">
    <vt:lpwstr>0x01010024CEFC8850FA8440968CBC242C3CC073</vt:lpwstr>
  </property>
  <property fmtid="{D5CDD505-2E9C-101B-9397-08002B2CF9AE}" pid="4" name="MediaServiceImageTags">
    <vt:lpwstr/>
  </property>
</Properties>
</file>